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0" r:id="rId6"/>
    <p:sldId id="260" r:id="rId7"/>
    <p:sldId id="261" r:id="rId8"/>
    <p:sldId id="262" r:id="rId9"/>
    <p:sldId id="263" r:id="rId10"/>
    <p:sldId id="267" r:id="rId11"/>
    <p:sldId id="272" r:id="rId12"/>
    <p:sldId id="273" r:id="rId13"/>
    <p:sldId id="264" r:id="rId14"/>
    <p:sldId id="275" r:id="rId15"/>
    <p:sldId id="265" r:id="rId16"/>
    <p:sldId id="268" r:id="rId17"/>
    <p:sldId id="269" r:id="rId18"/>
    <p:sldId id="274" r:id="rId19"/>
    <p:sldId id="266" r:id="rId20"/>
    <p:sldId id="299" r:id="rId21"/>
    <p:sldId id="298" r:id="rId22"/>
    <p:sldId id="276" r:id="rId23"/>
    <p:sldId id="278" r:id="rId24"/>
    <p:sldId id="279" r:id="rId25"/>
    <p:sldId id="280" r:id="rId26"/>
    <p:sldId id="281" r:id="rId27"/>
    <p:sldId id="282" r:id="rId28"/>
    <p:sldId id="283" r:id="rId29"/>
    <p:sldId id="297" r:id="rId30"/>
    <p:sldId id="292" r:id="rId31"/>
    <p:sldId id="284" r:id="rId32"/>
    <p:sldId id="285" r:id="rId33"/>
    <p:sldId id="286" r:id="rId34"/>
    <p:sldId id="293" r:id="rId35"/>
    <p:sldId id="294" r:id="rId36"/>
    <p:sldId id="287" r:id="rId37"/>
    <p:sldId id="290" r:id="rId38"/>
    <p:sldId id="295" r:id="rId39"/>
    <p:sldId id="288" r:id="rId40"/>
    <p:sldId id="296" r:id="rId41"/>
    <p:sldId id="291" r:id="rId42"/>
    <p:sldId id="300" r:id="rId43"/>
    <p:sldId id="30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0BCCB-A9F0-4B39-9E69-9DF8DB3CC3C0}" type="datetimeFigureOut">
              <a:rPr lang="en-US" smtClean="0"/>
              <a:pPr/>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0BCCB-A9F0-4B39-9E69-9DF8DB3CC3C0}" type="datetimeFigureOut">
              <a:rPr lang="en-US" smtClean="0"/>
              <a:pPr/>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0BCCB-A9F0-4B39-9E69-9DF8DB3CC3C0}" type="datetimeFigureOut">
              <a:rPr lang="en-US" smtClean="0"/>
              <a:pPr/>
              <a:t>4/27/2019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0BCCB-A9F0-4B39-9E69-9DF8DB3CC3C0}" type="datetimeFigureOut">
              <a:rPr lang="en-US" smtClean="0"/>
              <a:pPr/>
              <a:t>4/27/2019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0BCCB-A9F0-4B39-9E69-9DF8DB3CC3C0}" type="datetimeFigureOut">
              <a:rPr lang="en-US" smtClean="0"/>
              <a:pPr/>
              <a:t>4/27/2019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0BCCB-A9F0-4B39-9E69-9DF8DB3CC3C0}" type="datetimeFigureOut">
              <a:rPr lang="en-US" smtClean="0"/>
              <a:pPr/>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0BCCB-A9F0-4B39-9E69-9DF8DB3CC3C0}" type="datetimeFigureOut">
              <a:rPr lang="en-US" smtClean="0"/>
              <a:pPr/>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0BCCB-A9F0-4B39-9E69-9DF8DB3CC3C0}" type="datetimeFigureOut">
              <a:rPr lang="en-US" smtClean="0"/>
              <a:pPr/>
              <a:t>4/27/2019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51863-AFC6-416E-A410-4B3348F39A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9-638.jpg?cb=147826931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mage.slidesharecdn.com/suturematerials-150920181338-lva1-app6892/95/suture-materials-14-638.jpg?cb=1478269312" TargetMode="External"/><Relationship Id="rId2" Type="http://schemas.openxmlformats.org/officeDocument/2006/relationships/hyperlink" Target="https://image.slidesharecdn.com/suturematerials-150920181338-lva1-app6892/95/suture-materials-13-638.jpg?cb=1478269312" TargetMode="External"/><Relationship Id="rId1" Type="http://schemas.openxmlformats.org/officeDocument/2006/relationships/slideLayout" Target="../slideLayouts/slideLayout2.xml"/><Relationship Id="rId5" Type="http://schemas.openxmlformats.org/officeDocument/2006/relationships/hyperlink" Target="https://image.slidesharecdn.com/suturematerials-150920181338-lva1-app6892/95/suture-materials-16-638.jpg?cb=1478269312" TargetMode="External"/><Relationship Id="rId4" Type="http://schemas.openxmlformats.org/officeDocument/2006/relationships/hyperlink" Target="https://image.slidesharecdn.com/suturematerials-150920181338-lva1-app6892/95/suture-materials-15-638.jpg?cb=1478269312"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29-638.jpg?cb=1478269312"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33-638.jpg?cb=147826931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35-638.jpg?cb=1478269312"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lstStyle/>
          <a:p>
            <a:r>
              <a:rPr lang="en-US" dirty="0" smtClean="0"/>
              <a:t>INTRODUCTION</a:t>
            </a:r>
            <a:br>
              <a:rPr lang="en-US" dirty="0" smtClean="0"/>
            </a:br>
            <a:endParaRPr lang="en-US" dirty="0"/>
          </a:p>
        </p:txBody>
      </p:sp>
      <p:sp>
        <p:nvSpPr>
          <p:cNvPr id="3" name="Subtitle 2"/>
          <p:cNvSpPr>
            <a:spLocks noGrp="1"/>
          </p:cNvSpPr>
          <p:nvPr>
            <p:ph type="subTitle" idx="1"/>
          </p:nvPr>
        </p:nvSpPr>
        <p:spPr>
          <a:xfrm>
            <a:off x="1371600" y="2819400"/>
            <a:ext cx="6400800" cy="2971800"/>
          </a:xfrm>
        </p:spPr>
        <p:txBody>
          <a:bodyPr>
            <a:normAutofit/>
          </a:bodyPr>
          <a:lstStyle/>
          <a:p>
            <a:r>
              <a:rPr lang="en-US" b="1" dirty="0" smtClean="0"/>
              <a:t>PRINCIPLES  OF OPERATIVE SURGERY </a:t>
            </a:r>
            <a:endParaRPr lang="en-US" b="1" dirty="0"/>
          </a:p>
          <a:p>
            <a:r>
              <a:rPr lang="en-US" b="1" dirty="0" smtClean="0"/>
              <a:t>      </a:t>
            </a:r>
          </a:p>
          <a:p>
            <a:r>
              <a:rPr lang="en-US" b="1" dirty="0" smtClean="0"/>
              <a:t>                </a:t>
            </a:r>
            <a:r>
              <a:rPr lang="en-US" dirty="0" smtClean="0"/>
              <a:t>                                     </a:t>
            </a:r>
            <a:endParaRPr lang="en-US" dirty="0"/>
          </a:p>
          <a:p>
            <a:r>
              <a:rPr lang="en-US" dirty="0" smtClean="0"/>
              <a:t>      </a:t>
            </a:r>
            <a:r>
              <a:rPr lang="en-US" b="1" dirty="0" smtClean="0"/>
              <a:t>Prepared by </a:t>
            </a:r>
          </a:p>
          <a:p>
            <a:r>
              <a:rPr lang="en-US" b="1" dirty="0" smtClean="0"/>
              <a:t>                                    Dr. </a:t>
            </a:r>
            <a:r>
              <a:rPr lang="en-US" b="1" dirty="0" err="1" smtClean="0"/>
              <a:t>Panchajani</a:t>
            </a:r>
            <a:r>
              <a:rPr lang="en-US" b="1" dirty="0" smtClean="0"/>
              <a:t>. R</a:t>
            </a:r>
          </a:p>
          <a:p>
            <a:endParaRPr lang="en-US" dirty="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Anaesthesia</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
            </a:pPr>
            <a:r>
              <a:rPr lang="en-US" sz="5100" dirty="0" smtClean="0"/>
              <a:t>TYPES-</a:t>
            </a:r>
          </a:p>
          <a:p>
            <a:r>
              <a:rPr lang="en-US" sz="5100" dirty="0" smtClean="0"/>
              <a:t>  </a:t>
            </a:r>
            <a:r>
              <a:rPr lang="en-US" sz="5100" b="1" dirty="0" smtClean="0"/>
              <a:t>Local-</a:t>
            </a:r>
            <a:r>
              <a:rPr lang="en-US" sz="5100" dirty="0" smtClean="0"/>
              <a:t> only the part which is to be operated,            types - topical, field block, regional nerve block</a:t>
            </a:r>
          </a:p>
          <a:p>
            <a:r>
              <a:rPr lang="en-US" sz="5100" dirty="0" smtClean="0"/>
              <a:t>  </a:t>
            </a:r>
            <a:r>
              <a:rPr lang="en-US" sz="5100" b="1" dirty="0" smtClean="0"/>
              <a:t>Spinal</a:t>
            </a:r>
            <a:r>
              <a:rPr lang="en-US" sz="5100" dirty="0" smtClean="0"/>
              <a:t>- certain area with out making the patient unconscious.</a:t>
            </a:r>
          </a:p>
          <a:p>
            <a:r>
              <a:rPr lang="en-US" sz="5100" dirty="0" smtClean="0"/>
              <a:t>  </a:t>
            </a:r>
            <a:r>
              <a:rPr lang="en-US" sz="5100" b="1" dirty="0" smtClean="0"/>
              <a:t>General</a:t>
            </a:r>
            <a:r>
              <a:rPr lang="en-US" sz="5100" dirty="0" smtClean="0"/>
              <a:t>-  patient become unconscious - </a:t>
            </a:r>
            <a:r>
              <a:rPr lang="en-US" sz="5100" dirty="0" err="1" smtClean="0"/>
              <a:t>injectable</a:t>
            </a:r>
            <a:r>
              <a:rPr lang="en-US" sz="5100" dirty="0" smtClean="0"/>
              <a:t> , inhalation A</a:t>
            </a:r>
          </a:p>
          <a:p>
            <a:pPr>
              <a:buNone/>
            </a:pPr>
            <a:endParaRPr lang="en-US" dirty="0" smtClean="0"/>
          </a:p>
          <a:p>
            <a:pPr>
              <a:buFont typeface="Wingdings" pitchFamily="2" charset="2"/>
              <a:buChar char="§"/>
            </a:pPr>
            <a:r>
              <a:rPr lang="en-US" b="1" dirty="0" smtClean="0"/>
              <a:t>PREPARATION ;</a:t>
            </a:r>
          </a:p>
          <a:p>
            <a:pPr>
              <a:buNone/>
            </a:pPr>
            <a:r>
              <a:rPr lang="en-US" dirty="0" smtClean="0"/>
              <a:t>            EARLY ASSESSMENT &amp; INVESTIGATION OF THE PATIENT</a:t>
            </a:r>
          </a:p>
          <a:p>
            <a:r>
              <a:rPr lang="en-US" sz="3600" b="1" dirty="0" err="1" smtClean="0"/>
              <a:t>Anaesthetising</a:t>
            </a:r>
            <a:r>
              <a:rPr lang="en-US" sz="3600" b="1" dirty="0" smtClean="0"/>
              <a:t> agents are generally gas or liquid</a:t>
            </a:r>
            <a:endParaRPr lang="en-US" b="1" dirty="0" smtClean="0"/>
          </a:p>
          <a:p>
            <a:r>
              <a:rPr lang="en-US" b="1" dirty="0" smtClean="0"/>
              <a:t>DOSE OF ANESTHETIC IS SAFE NOT EXCEEDED  .   DOSE OF DIFFERENT ANESTHETIC AGENT IS DIFFERENT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a:t>
            </a:r>
            <a:r>
              <a:rPr lang="en-US" b="1" dirty="0" err="1" smtClean="0"/>
              <a:t>anaesthesia</a:t>
            </a:r>
            <a:r>
              <a:rPr lang="en-US" b="1" dirty="0" smtClean="0"/>
              <a:t> </a:t>
            </a:r>
            <a:endParaRPr lang="en-US" b="1" dirty="0"/>
          </a:p>
        </p:txBody>
      </p:sp>
      <p:sp>
        <p:nvSpPr>
          <p:cNvPr id="3" name="Content Placeholder 2"/>
          <p:cNvSpPr>
            <a:spLocks noGrp="1"/>
          </p:cNvSpPr>
          <p:nvPr>
            <p:ph idx="1"/>
          </p:nvPr>
        </p:nvSpPr>
        <p:spPr/>
        <p:txBody>
          <a:bodyPr>
            <a:normAutofit fontScale="70000" lnSpcReduction="20000"/>
          </a:bodyPr>
          <a:lstStyle/>
          <a:p>
            <a:pPr lvl="1">
              <a:buNone/>
            </a:pPr>
            <a:r>
              <a:rPr lang="en-US" b="1" dirty="0" smtClean="0"/>
              <a:t>Types</a:t>
            </a:r>
            <a:r>
              <a:rPr lang="en-US" dirty="0" smtClean="0"/>
              <a:t> - topical, field block, regional nerve block.</a:t>
            </a:r>
          </a:p>
          <a:p>
            <a:pPr lvl="1">
              <a:buFont typeface="Arial" pitchFamily="34" charset="0"/>
              <a:buChar char="•"/>
            </a:pPr>
            <a:r>
              <a:rPr lang="en-US" b="1" dirty="0" smtClean="0"/>
              <a:t>Freezing-</a:t>
            </a:r>
            <a:r>
              <a:rPr lang="en-US" dirty="0" smtClean="0"/>
              <a:t> ethyl chloride spray , for superficial use , Freezing of overlying skin only.</a:t>
            </a:r>
          </a:p>
          <a:p>
            <a:pPr lvl="1">
              <a:buFont typeface="Arial" pitchFamily="34" charset="0"/>
              <a:buChar char="•"/>
            </a:pPr>
            <a:r>
              <a:rPr lang="en-US" b="1" dirty="0" smtClean="0"/>
              <a:t>Topical / Surface </a:t>
            </a:r>
            <a:r>
              <a:rPr lang="en-US" dirty="0" smtClean="0"/>
              <a:t>A-  mucous membrane absorb local A very rapidly, efficiently &amp;painlessly . Onset of A is rapid &amp; last for up to 1 hr .</a:t>
            </a:r>
            <a:r>
              <a:rPr lang="en-US" dirty="0" err="1" smtClean="0"/>
              <a:t>eg</a:t>
            </a:r>
            <a:r>
              <a:rPr lang="en-US" dirty="0" smtClean="0"/>
              <a:t>. </a:t>
            </a:r>
            <a:r>
              <a:rPr lang="en-US" dirty="0" err="1" smtClean="0"/>
              <a:t>xylocane</a:t>
            </a:r>
            <a:endParaRPr lang="en-US" dirty="0" smtClean="0"/>
          </a:p>
          <a:p>
            <a:pPr lvl="1">
              <a:buFont typeface="Arial" pitchFamily="34" charset="0"/>
              <a:buChar char="•"/>
            </a:pPr>
            <a:r>
              <a:rPr lang="en-US" b="1" dirty="0" err="1" smtClean="0"/>
              <a:t>Infilteration</a:t>
            </a:r>
            <a:r>
              <a:rPr lang="en-US" dirty="0" smtClean="0"/>
              <a:t> A -  local anesthetic agents can be given by injections .</a:t>
            </a:r>
          </a:p>
          <a:p>
            <a:pPr lvl="1">
              <a:buFont typeface="Arial" pitchFamily="34" charset="0"/>
              <a:buChar char="•"/>
            </a:pPr>
            <a:r>
              <a:rPr lang="en-US" b="1" dirty="0" smtClean="0"/>
              <a:t>Epidural </a:t>
            </a:r>
            <a:r>
              <a:rPr lang="en-US" dirty="0" smtClean="0"/>
              <a:t>A-( regional A)- Blockage of major nerve trunk at the site of Surgery. </a:t>
            </a:r>
            <a:r>
              <a:rPr lang="en-US" smtClean="0"/>
              <a:t>Slower than S.A. </a:t>
            </a:r>
            <a:r>
              <a:rPr lang="en-US" dirty="0" smtClean="0"/>
              <a:t>Local anesthetic is introduced through a lumbar puncture type needle in to the </a:t>
            </a:r>
            <a:r>
              <a:rPr lang="en-US" dirty="0" err="1" smtClean="0"/>
              <a:t>extradural</a:t>
            </a:r>
            <a:r>
              <a:rPr lang="en-US" dirty="0" smtClean="0"/>
              <a:t> space (OBG &amp;general surgeries)</a:t>
            </a:r>
          </a:p>
          <a:p>
            <a:pPr lvl="1">
              <a:buFont typeface="Arial" pitchFamily="34" charset="0"/>
              <a:buChar char="•"/>
            </a:pPr>
            <a:r>
              <a:rPr lang="en-US" b="1" dirty="0" smtClean="0"/>
              <a:t>IV regional A-  </a:t>
            </a:r>
            <a:r>
              <a:rPr lang="en-US" dirty="0" smtClean="0"/>
              <a:t>Total anesthesia in an operating field in an arm/ leg</a:t>
            </a:r>
          </a:p>
          <a:p>
            <a:pPr lvl="1">
              <a:buFont typeface="Arial" pitchFamily="34" charset="0"/>
              <a:buChar char="•"/>
            </a:pPr>
            <a:r>
              <a:rPr lang="en-US" b="1" dirty="0" err="1" smtClean="0"/>
              <a:t>Amnalgesia</a:t>
            </a:r>
            <a:r>
              <a:rPr lang="en-US" b="1" dirty="0" smtClean="0"/>
              <a:t> </a:t>
            </a:r>
            <a:r>
              <a:rPr lang="en-US" dirty="0" smtClean="0"/>
              <a:t>– awareness of painful stimuli lost but pt. is fully conversant with what is happening . Used in </a:t>
            </a:r>
            <a:r>
              <a:rPr lang="en-US" dirty="0" err="1" smtClean="0"/>
              <a:t>paracenthesis</a:t>
            </a:r>
            <a:r>
              <a:rPr lang="en-US" dirty="0" smtClean="0"/>
              <a:t>.</a:t>
            </a:r>
          </a:p>
          <a:p>
            <a:pPr lvl="1">
              <a:buFont typeface="Arial" pitchFamily="34" charset="0"/>
              <a:buChar char="•"/>
            </a:pPr>
            <a:endParaRPr lang="en-US" dirty="0" smtClean="0"/>
          </a:p>
          <a:p>
            <a:pPr lvl="1">
              <a:buFont typeface="Arial" pitchFamily="34" charset="0"/>
              <a:buChar char="•"/>
            </a:pPr>
            <a:endParaRPr lang="en-US" dirty="0" smtClean="0"/>
          </a:p>
          <a:p>
            <a:pPr lvl="1">
              <a:buNone/>
            </a:pPr>
            <a:endParaRPr lang="en-US" dirty="0" smtClean="0"/>
          </a:p>
          <a:p>
            <a:pPr lvl="1">
              <a:buFont typeface="Arial" pitchFamily="34" charset="0"/>
              <a:buChar cha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Spinal </a:t>
            </a:r>
            <a:r>
              <a:rPr lang="en-US" b="1" dirty="0" err="1" smtClean="0"/>
              <a:t>anaesthesia</a:t>
            </a:r>
            <a:r>
              <a:rPr lang="en-US" b="1" dirty="0" smtClean="0"/>
              <a:t> </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Intrathecal</a:t>
            </a:r>
            <a:r>
              <a:rPr lang="en-US" dirty="0" smtClean="0"/>
              <a:t> A</a:t>
            </a:r>
          </a:p>
          <a:p>
            <a:r>
              <a:rPr lang="en-US" dirty="0" smtClean="0"/>
              <a:t>Injected in to the CSF to rapidly produce an intense blockage with in 5 minutes results in hypotension. So IV fluids &amp; </a:t>
            </a:r>
            <a:r>
              <a:rPr lang="en-US" dirty="0" err="1" smtClean="0"/>
              <a:t>vasoconstrictive</a:t>
            </a:r>
            <a:r>
              <a:rPr lang="en-US" dirty="0" smtClean="0"/>
              <a:t> drugs may need to be given. </a:t>
            </a:r>
          </a:p>
          <a:p>
            <a:r>
              <a:rPr lang="en-US" dirty="0" smtClean="0"/>
              <a:t>If solution is ascend too high severe hypotension &amp; </a:t>
            </a:r>
            <a:r>
              <a:rPr lang="en-US" dirty="0" err="1" smtClean="0"/>
              <a:t>ventilatory</a:t>
            </a:r>
            <a:r>
              <a:rPr lang="en-US" dirty="0" smtClean="0"/>
              <a:t> failure </a:t>
            </a:r>
            <a:r>
              <a:rPr lang="en-US" dirty="0" err="1" smtClean="0"/>
              <a:t>occurs.this</a:t>
            </a:r>
            <a:r>
              <a:rPr lang="en-US" dirty="0" smtClean="0"/>
              <a:t> limits its use in surgery below the segmental level of T10.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ANAESTHESIA</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PROVIDE</a:t>
            </a:r>
          </a:p>
          <a:p>
            <a:pPr>
              <a:buNone/>
            </a:pPr>
            <a:r>
              <a:rPr lang="en-US" dirty="0"/>
              <a:t> </a:t>
            </a:r>
            <a:r>
              <a:rPr lang="en-US" dirty="0" smtClean="0"/>
              <a:t>            Unconsciousness</a:t>
            </a:r>
          </a:p>
          <a:p>
            <a:pPr>
              <a:buNone/>
            </a:pPr>
            <a:r>
              <a:rPr lang="en-US" dirty="0"/>
              <a:t> </a:t>
            </a:r>
            <a:r>
              <a:rPr lang="en-US" dirty="0" smtClean="0"/>
              <a:t>             Pain relief</a:t>
            </a:r>
          </a:p>
          <a:p>
            <a:pPr>
              <a:buNone/>
            </a:pPr>
            <a:r>
              <a:rPr lang="en-US" dirty="0"/>
              <a:t> </a:t>
            </a:r>
            <a:r>
              <a:rPr lang="en-US" dirty="0" smtClean="0"/>
              <a:t>             Muscular relaxation</a:t>
            </a:r>
          </a:p>
          <a:p>
            <a:r>
              <a:rPr lang="en-US" dirty="0" smtClean="0"/>
              <a:t>Maintaining tissue perfusion and oxygenation</a:t>
            </a:r>
          </a:p>
          <a:p>
            <a:r>
              <a:rPr lang="en-US" dirty="0" smtClean="0"/>
              <a:t>Uses a Combination of intravenous drugs and inhaled gases.(anesthetics) </a:t>
            </a:r>
          </a:p>
          <a:p>
            <a:r>
              <a:rPr lang="en-US" dirty="0"/>
              <a:t> </a:t>
            </a:r>
            <a:r>
              <a:rPr lang="en-US" b="1" dirty="0" smtClean="0"/>
              <a:t>Induced by IV &amp; Maintained by inhaled </a:t>
            </a:r>
            <a:r>
              <a:rPr lang="en-US" b="1" dirty="0" err="1" smtClean="0"/>
              <a:t>vapour</a:t>
            </a:r>
            <a:r>
              <a:rPr lang="en-US" b="1" dirty="0" smtClean="0"/>
              <a:t>. </a:t>
            </a:r>
            <a:r>
              <a:rPr lang="en-US" dirty="0" smtClean="0"/>
              <a:t>(Halothane, </a:t>
            </a:r>
            <a:r>
              <a:rPr lang="en-US" dirty="0" err="1" smtClean="0"/>
              <a:t>enflurane</a:t>
            </a:r>
            <a:r>
              <a:rPr lang="en-US" dirty="0" smtClean="0"/>
              <a: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a:t>
            </a:r>
            <a:endParaRPr lang="en-US" dirty="0"/>
          </a:p>
        </p:txBody>
      </p:sp>
      <p:sp>
        <p:nvSpPr>
          <p:cNvPr id="3" name="Content Placeholder 2"/>
          <p:cNvSpPr>
            <a:spLocks noGrp="1"/>
          </p:cNvSpPr>
          <p:nvPr>
            <p:ph idx="1"/>
          </p:nvPr>
        </p:nvSpPr>
        <p:spPr/>
        <p:txBody>
          <a:bodyPr>
            <a:noAutofit/>
          </a:bodyPr>
          <a:lstStyle/>
          <a:p>
            <a:r>
              <a:rPr lang="en-US" sz="2400" dirty="0" smtClean="0"/>
              <a:t>Intravenous faster than inhalation , taking about 10-20 seconds to induce total unconsciousness.</a:t>
            </a:r>
          </a:p>
          <a:p>
            <a:r>
              <a:rPr lang="en-US" sz="2400" dirty="0" smtClean="0"/>
              <a:t>IV induction agents – </a:t>
            </a:r>
            <a:r>
              <a:rPr lang="en-US" sz="2400" dirty="0" err="1" smtClean="0"/>
              <a:t>propofol</a:t>
            </a:r>
            <a:r>
              <a:rPr lang="en-US" sz="2400" dirty="0" smtClean="0"/>
              <a:t>, sodium thiopental, </a:t>
            </a:r>
            <a:r>
              <a:rPr lang="en-US" sz="2400" dirty="0" err="1" smtClean="0"/>
              <a:t>etomidate</a:t>
            </a:r>
            <a:r>
              <a:rPr lang="en-US" sz="2400" dirty="0" smtClean="0"/>
              <a:t>, </a:t>
            </a:r>
            <a:r>
              <a:rPr lang="en-US" sz="2400" dirty="0" err="1" smtClean="0"/>
              <a:t>methohexital</a:t>
            </a:r>
            <a:r>
              <a:rPr lang="en-US" sz="2400" dirty="0" smtClean="0"/>
              <a:t>, </a:t>
            </a:r>
            <a:r>
              <a:rPr lang="en-US" sz="2400" dirty="0" err="1" smtClean="0"/>
              <a:t>ketamine</a:t>
            </a:r>
            <a:r>
              <a:rPr lang="en-US" sz="2400" dirty="0" smtClean="0"/>
              <a:t>. </a:t>
            </a:r>
          </a:p>
          <a:p>
            <a:r>
              <a:rPr lang="en-US" sz="2400" dirty="0" smtClean="0"/>
              <a:t>Inhalational induction agent - </a:t>
            </a:r>
            <a:r>
              <a:rPr lang="en-US" sz="2400" dirty="0" err="1" smtClean="0"/>
              <a:t>sevoflurane</a:t>
            </a:r>
            <a:r>
              <a:rPr lang="en-US" sz="2400" dirty="0" smtClean="0"/>
              <a:t> </a:t>
            </a:r>
          </a:p>
          <a:p>
            <a:r>
              <a:rPr lang="en-US" sz="2400" dirty="0" smtClean="0"/>
              <a:t>Duration of action of IV induction agents is 5-10 minutes . In order to prolong unconsciousness anesthesia must be maintained . </a:t>
            </a:r>
          </a:p>
          <a:p>
            <a:r>
              <a:rPr lang="en-US" sz="2400" dirty="0" smtClean="0"/>
              <a:t>Inhaled agents are supplemented by intravenous anesthetics . </a:t>
            </a:r>
          </a:p>
          <a:p>
            <a:r>
              <a:rPr lang="en-US" sz="2400" b="1" dirty="0" smtClean="0"/>
              <a:t>Maintenance b</a:t>
            </a:r>
            <a:r>
              <a:rPr lang="en-US" sz="2400" dirty="0" smtClean="0"/>
              <a:t>y allowing the patient to breathe a carefully controlled mixture of oxygen, sometimes nitrous oxide(weak anesthetic), &amp; a volatile anesthetic agent or by administering medication through intravenous catheter.</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 APPARATUS/BOYLE’S MACHINE </a:t>
            </a:r>
            <a:endParaRPr lang="en-US" dirty="0"/>
          </a:p>
        </p:txBody>
      </p:sp>
      <p:pic>
        <p:nvPicPr>
          <p:cNvPr id="1026" name="Picture 2" descr="C:\Users\WINDOWS\Downloads\Ana_arbeitsplatz.JPG"/>
          <p:cNvPicPr>
            <a:picLocks noGrp="1" noChangeAspect="1" noChangeArrowheads="1"/>
          </p:cNvPicPr>
          <p:nvPr>
            <p:ph idx="1"/>
          </p:nvPr>
        </p:nvPicPr>
        <p:blipFill>
          <a:blip r:embed="rId2"/>
          <a:srcRect/>
          <a:stretch>
            <a:fillRect/>
          </a:stretch>
        </p:blipFill>
        <p:spPr bwMode="auto">
          <a:xfrm>
            <a:off x="1524000" y="1219200"/>
            <a:ext cx="6400800" cy="5334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Apparatus </a:t>
            </a:r>
            <a:endParaRPr lang="en-US" dirty="0"/>
          </a:p>
        </p:txBody>
      </p:sp>
      <p:sp>
        <p:nvSpPr>
          <p:cNvPr id="3" name="Content Placeholder 2"/>
          <p:cNvSpPr>
            <a:spLocks noGrp="1"/>
          </p:cNvSpPr>
          <p:nvPr>
            <p:ph idx="1"/>
          </p:nvPr>
        </p:nvSpPr>
        <p:spPr/>
        <p:txBody>
          <a:bodyPr>
            <a:normAutofit fontScale="25000" lnSpcReduction="20000"/>
          </a:bodyPr>
          <a:lstStyle/>
          <a:p>
            <a:r>
              <a:rPr lang="en-US" sz="7200" b="1" dirty="0" smtClean="0"/>
              <a:t>Oxygen Cylinders/ pipeline gas</a:t>
            </a:r>
            <a:r>
              <a:rPr lang="en-US" sz="7200" dirty="0" smtClean="0"/>
              <a:t> supply- oxygen and/or nitrogen for portable use with the machine .</a:t>
            </a:r>
          </a:p>
          <a:p>
            <a:r>
              <a:rPr lang="en-US" sz="7200" dirty="0"/>
              <a:t> </a:t>
            </a:r>
            <a:r>
              <a:rPr lang="en-US" sz="7200" b="1" dirty="0" smtClean="0"/>
              <a:t>Reducing valves- </a:t>
            </a:r>
            <a:r>
              <a:rPr lang="en-US" sz="7200" dirty="0" smtClean="0"/>
              <a:t>open and close during the </a:t>
            </a:r>
            <a:r>
              <a:rPr lang="en-US" sz="7200" dirty="0" err="1" smtClean="0"/>
              <a:t>inspiratory</a:t>
            </a:r>
            <a:r>
              <a:rPr lang="en-US" sz="7200" dirty="0" smtClean="0"/>
              <a:t> and expiratory cycles to prevent </a:t>
            </a:r>
            <a:r>
              <a:rPr lang="en-US" sz="7200" dirty="0" err="1" smtClean="0"/>
              <a:t>rebreathing</a:t>
            </a:r>
            <a:r>
              <a:rPr lang="en-US" sz="7200" dirty="0" smtClean="0"/>
              <a:t> of carbon dioxide. </a:t>
            </a:r>
          </a:p>
          <a:p>
            <a:r>
              <a:rPr lang="en-US" sz="7200" b="1" dirty="0" smtClean="0"/>
              <a:t>Vaporizers</a:t>
            </a:r>
            <a:r>
              <a:rPr lang="en-US" sz="7200" dirty="0" smtClean="0"/>
              <a:t>- inhaled agents are inserted in to the machine in liquid form and must be </a:t>
            </a:r>
            <a:r>
              <a:rPr lang="en-US" sz="7200" dirty="0" err="1" smtClean="0"/>
              <a:t>aerosolised</a:t>
            </a:r>
            <a:r>
              <a:rPr lang="en-US" sz="7200" dirty="0" smtClean="0"/>
              <a:t> for pts. administration .</a:t>
            </a:r>
          </a:p>
          <a:p>
            <a:r>
              <a:rPr lang="en-US" sz="7200" b="1" dirty="0" smtClean="0"/>
              <a:t>Flow meters –  </a:t>
            </a:r>
            <a:r>
              <a:rPr lang="en-US" sz="7200" dirty="0" smtClean="0"/>
              <a:t>controls, measures and indicates the rate of flow of gas passing through it.  </a:t>
            </a:r>
          </a:p>
          <a:p>
            <a:r>
              <a:rPr lang="en-US" sz="7200" b="1" dirty="0" smtClean="0"/>
              <a:t>Carbon dioxide absorber</a:t>
            </a:r>
          </a:p>
          <a:p>
            <a:r>
              <a:rPr lang="en-US" sz="7200" b="1" dirty="0" smtClean="0"/>
              <a:t>Ventilators- </a:t>
            </a:r>
            <a:r>
              <a:rPr lang="en-US" sz="7200" dirty="0" smtClean="0"/>
              <a:t>remove carbon dioxide and deliver oxygen to maintain physiologic homeostasis.</a:t>
            </a:r>
          </a:p>
          <a:p>
            <a:r>
              <a:rPr lang="en-US" sz="7200" b="1" dirty="0" smtClean="0"/>
              <a:t>Soda lime canister</a:t>
            </a:r>
            <a:r>
              <a:rPr lang="en-US" sz="7200" dirty="0" smtClean="0"/>
              <a:t>( mixture of chemicals used in granular form in closed breathing environment )-  to remove carbon dioxide from breathing gases to prevent carbon dioxide </a:t>
            </a:r>
            <a:r>
              <a:rPr lang="en-US" sz="7200" dirty="0" err="1" smtClean="0"/>
              <a:t>retension</a:t>
            </a:r>
            <a:r>
              <a:rPr lang="en-US" sz="7200" dirty="0" smtClean="0"/>
              <a:t> &amp; carbon dioxide poisoning. </a:t>
            </a:r>
          </a:p>
          <a:p>
            <a:r>
              <a:rPr lang="en-US" sz="7200" b="1" dirty="0" smtClean="0"/>
              <a:t>Breathing </a:t>
            </a:r>
            <a:r>
              <a:rPr lang="en-US" sz="7200" b="1" dirty="0" err="1" smtClean="0"/>
              <a:t>circuites</a:t>
            </a:r>
            <a:r>
              <a:rPr lang="en-US" sz="7200" b="1" dirty="0" smtClean="0"/>
              <a:t>.</a:t>
            </a:r>
          </a:p>
          <a:p>
            <a:r>
              <a:rPr lang="en-US" sz="7200" b="1" dirty="0" smtClean="0"/>
              <a:t>Accessories – face masks</a:t>
            </a:r>
            <a:r>
              <a:rPr lang="en-US" sz="7200" dirty="0" smtClean="0"/>
              <a:t>( Placed on the patients face to supply supplemental oxygen or an inhaled anesthetic ), Laryngoscope, ET tube, metal </a:t>
            </a:r>
            <a:r>
              <a:rPr lang="en-US" sz="7200" dirty="0" err="1" smtClean="0"/>
              <a:t>stylets</a:t>
            </a:r>
            <a:r>
              <a:rPr lang="en-US" sz="7200" dirty="0" smtClean="0"/>
              <a:t>, </a:t>
            </a:r>
          </a:p>
          <a:p>
            <a:r>
              <a:rPr lang="en-US" sz="7200" dirty="0" smtClean="0"/>
              <a:t>Airway management by </a:t>
            </a:r>
            <a:r>
              <a:rPr lang="en-US" sz="7200" b="1" dirty="0" smtClean="0"/>
              <a:t>ET tube  </a:t>
            </a:r>
            <a:r>
              <a:rPr lang="en-US" sz="7200" dirty="0" smtClean="0"/>
              <a:t>for a fully sedated pt.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Ambu</a:t>
            </a:r>
            <a:r>
              <a:rPr lang="en-US" dirty="0" smtClean="0"/>
              <a:t> bag</a:t>
            </a:r>
            <a:br>
              <a:rPr lang="en-US" dirty="0" smtClean="0"/>
            </a:br>
            <a:r>
              <a:rPr lang="en-US" sz="3100" dirty="0" smtClean="0"/>
              <a:t>Provide positive pressure ventilation for pts. who are not breathing or not breathing adequately</a:t>
            </a:r>
            <a:endParaRPr lang="en-US" sz="3100" dirty="0"/>
          </a:p>
        </p:txBody>
      </p:sp>
      <p:pic>
        <p:nvPicPr>
          <p:cNvPr id="2050" name="Picture 2" descr="C:\Users\WINDOWS\Downloads\Bag_valve_mask.jpg"/>
          <p:cNvPicPr>
            <a:picLocks noGrp="1" noChangeAspect="1" noChangeArrowheads="1"/>
          </p:cNvPicPr>
          <p:nvPr>
            <p:ph idx="1"/>
          </p:nvPr>
        </p:nvPicPr>
        <p:blipFill>
          <a:blip r:embed="rId2"/>
          <a:srcRect/>
          <a:stretch>
            <a:fillRect/>
          </a:stretch>
        </p:blipFill>
        <p:spPr bwMode="auto">
          <a:xfrm>
            <a:off x="1251275" y="1600200"/>
            <a:ext cx="6641450" cy="452596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during anesthesia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Vital signs </a:t>
            </a:r>
          </a:p>
          <a:p>
            <a:r>
              <a:rPr lang="en-US" b="1" dirty="0" smtClean="0"/>
              <a:t>Blood Pressure</a:t>
            </a:r>
          </a:p>
          <a:p>
            <a:r>
              <a:rPr lang="en-US" dirty="0" smtClean="0"/>
              <a:t>Oxygen concentration/ saturation</a:t>
            </a:r>
          </a:p>
          <a:p>
            <a:r>
              <a:rPr lang="en-US" dirty="0" smtClean="0"/>
              <a:t>Pulse </a:t>
            </a:r>
            <a:r>
              <a:rPr lang="en-US" dirty="0" err="1" smtClean="0"/>
              <a:t>oxymetry</a:t>
            </a:r>
            <a:r>
              <a:rPr lang="en-US" dirty="0" smtClean="0"/>
              <a:t>- Oxygen( SpO2), Pulse</a:t>
            </a:r>
          </a:p>
          <a:p>
            <a:r>
              <a:rPr lang="en-US" dirty="0" smtClean="0"/>
              <a:t>Carbon dioxide tension- </a:t>
            </a:r>
            <a:r>
              <a:rPr lang="en-US" dirty="0" err="1" smtClean="0"/>
              <a:t>capnography</a:t>
            </a:r>
            <a:endParaRPr lang="en-US" dirty="0" smtClean="0"/>
          </a:p>
          <a:p>
            <a:r>
              <a:rPr lang="en-US" dirty="0" smtClean="0"/>
              <a:t>ECG, EEG</a:t>
            </a:r>
          </a:p>
          <a:p>
            <a:r>
              <a:rPr lang="en-US" dirty="0" smtClean="0"/>
              <a:t>Hourly urine output</a:t>
            </a:r>
          </a:p>
          <a:p>
            <a:r>
              <a:rPr lang="en-US" dirty="0" smtClean="0"/>
              <a:t>Heart rate </a:t>
            </a:r>
          </a:p>
          <a:p>
            <a:r>
              <a:rPr lang="en-US" b="1" dirty="0" smtClean="0"/>
              <a:t>Body tempt.</a:t>
            </a:r>
          </a:p>
          <a:p>
            <a:r>
              <a:rPr lang="en-US" b="1" dirty="0" smtClean="0"/>
              <a:t>Preservation of Cerebral Perfusion &amp; Oxygenation.</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of G.A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b="1" dirty="0" smtClean="0"/>
              <a:t>Common</a:t>
            </a:r>
            <a:r>
              <a:rPr lang="en-US" dirty="0" smtClean="0"/>
              <a:t>- confusion, </a:t>
            </a:r>
            <a:r>
              <a:rPr lang="en-US" dirty="0" err="1" smtClean="0"/>
              <a:t>memmory</a:t>
            </a:r>
            <a:r>
              <a:rPr lang="en-US" dirty="0" smtClean="0"/>
              <a:t> loss, nausea, vomiting, difficulty to pass urine, dizziness, coldness, sore throat due to breathing tube</a:t>
            </a:r>
          </a:p>
          <a:p>
            <a:pPr>
              <a:buFont typeface="Wingdings" pitchFamily="2" charset="2"/>
              <a:buChar char="§"/>
            </a:pPr>
            <a:r>
              <a:rPr lang="en-US" b="1" dirty="0" smtClean="0"/>
              <a:t>Complications </a:t>
            </a:r>
            <a:r>
              <a:rPr lang="en-US" dirty="0" smtClean="0"/>
              <a:t>of G.A </a:t>
            </a:r>
          </a:p>
          <a:p>
            <a:pPr>
              <a:buNone/>
            </a:pPr>
            <a:r>
              <a:rPr lang="en-US" dirty="0" smtClean="0"/>
              <a:t>                          CNS depression</a:t>
            </a:r>
          </a:p>
          <a:p>
            <a:pPr>
              <a:buNone/>
            </a:pPr>
            <a:r>
              <a:rPr lang="en-US" dirty="0" smtClean="0"/>
              <a:t>                           Coma</a:t>
            </a:r>
          </a:p>
          <a:p>
            <a:pPr>
              <a:buNone/>
            </a:pPr>
            <a:r>
              <a:rPr lang="en-US" dirty="0" smtClean="0"/>
              <a:t>                           Resp. system depression</a:t>
            </a:r>
          </a:p>
          <a:p>
            <a:pPr>
              <a:buNone/>
            </a:pPr>
            <a:r>
              <a:rPr lang="en-US" dirty="0" smtClean="0"/>
              <a:t>                           Hypertension</a:t>
            </a:r>
          </a:p>
          <a:p>
            <a:pPr>
              <a:buNone/>
            </a:pPr>
            <a:r>
              <a:rPr lang="en-US" dirty="0" smtClean="0"/>
              <a:t>                          Morbidity &amp; Mortality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TECHNICAL TERMS USED IN SURGERY</a:t>
            </a:r>
            <a:endParaRPr lang="en-US" dirty="0"/>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r>
              <a:rPr lang="en-US" sz="8000" dirty="0" smtClean="0"/>
              <a:t>SEPSIS </a:t>
            </a:r>
          </a:p>
          <a:p>
            <a:r>
              <a:rPr lang="en-US" sz="8000" dirty="0" smtClean="0"/>
              <a:t>ASEPSIS</a:t>
            </a:r>
          </a:p>
          <a:p>
            <a:r>
              <a:rPr lang="en-US" sz="8000" dirty="0" smtClean="0"/>
              <a:t>PATHOGENS</a:t>
            </a:r>
          </a:p>
          <a:p>
            <a:r>
              <a:rPr lang="en-US" sz="8000" dirty="0" smtClean="0"/>
              <a:t>PATHOGENESIS.</a:t>
            </a:r>
          </a:p>
          <a:p>
            <a:r>
              <a:rPr lang="en-US" sz="8000" dirty="0" smtClean="0"/>
              <a:t>TOMY- incision or cutting</a:t>
            </a:r>
          </a:p>
          <a:p>
            <a:r>
              <a:rPr lang="en-US" sz="8000" dirty="0" smtClean="0"/>
              <a:t>STOMY- creation of an opening into a cavity but opening to the exterior is maintained</a:t>
            </a:r>
          </a:p>
          <a:p>
            <a:r>
              <a:rPr lang="en-US" sz="8000" dirty="0" smtClean="0"/>
              <a:t>ECTOMY – excision or surgical removal</a:t>
            </a:r>
          </a:p>
          <a:p>
            <a:r>
              <a:rPr lang="en-US" sz="8000" dirty="0" smtClean="0"/>
              <a:t>ENUCLEATION- removal of an organ or mass intact from the supporting tissues</a:t>
            </a:r>
          </a:p>
          <a:p>
            <a:r>
              <a:rPr lang="en-US" sz="8000" dirty="0" smtClean="0"/>
              <a:t>PLASTY- formation or repair of a structure </a:t>
            </a:r>
          </a:p>
          <a:p>
            <a:r>
              <a:rPr lang="en-US" sz="8000" dirty="0" smtClean="0"/>
              <a:t>RADICAL- directed to the root or cause, elimination of all possible extension.</a:t>
            </a:r>
          </a:p>
          <a:p>
            <a:r>
              <a:rPr lang="en-US" sz="8000" dirty="0" smtClean="0"/>
              <a:t>LIGATION- tying of a blood vessels or a pedicle.</a:t>
            </a:r>
          </a:p>
          <a:p>
            <a:r>
              <a:rPr lang="en-US" sz="8000" dirty="0" smtClean="0"/>
              <a:t>Suturing – stitching together of the edges of a surgical or traumatic wound</a:t>
            </a:r>
          </a:p>
          <a:p>
            <a:r>
              <a:rPr lang="en-US" sz="8000" b="1" dirty="0" smtClean="0"/>
              <a:t>Antiseptic surgery- </a:t>
            </a:r>
            <a:r>
              <a:rPr lang="en-US" sz="8000" dirty="0" smtClean="0"/>
              <a:t>bacteria is killed by an antiseptic </a:t>
            </a:r>
            <a:r>
              <a:rPr lang="en-US" sz="8000" b="1" dirty="0" smtClean="0"/>
              <a:t>.</a:t>
            </a:r>
          </a:p>
          <a:p>
            <a:r>
              <a:rPr lang="en-US" sz="8000" b="1" dirty="0" smtClean="0"/>
              <a:t>Aseptic surgery- </a:t>
            </a:r>
            <a:r>
              <a:rPr lang="en-US" sz="8000" dirty="0" smtClean="0"/>
              <a:t>sterilization of each and every instrument which come in contact with the wound</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closure </a:t>
            </a:r>
            <a:endParaRPr lang="en-US" dirty="0"/>
          </a:p>
        </p:txBody>
      </p:sp>
      <p:sp>
        <p:nvSpPr>
          <p:cNvPr id="3" name="Content Placeholder 2"/>
          <p:cNvSpPr>
            <a:spLocks noGrp="1"/>
          </p:cNvSpPr>
          <p:nvPr>
            <p:ph idx="1"/>
          </p:nvPr>
        </p:nvSpPr>
        <p:spPr/>
        <p:txBody>
          <a:bodyPr/>
          <a:lstStyle/>
          <a:p>
            <a:r>
              <a:rPr lang="en-US" dirty="0" smtClean="0"/>
              <a:t>Following operation if skin edges are closely approximated with out tension healing will generally occur in 10 days.</a:t>
            </a:r>
          </a:p>
          <a:p>
            <a:r>
              <a:rPr lang="en-US" dirty="0" smtClean="0"/>
              <a:t>Self adhesive tapes, sterile strips, plaster tape etc.. for small superficial wounds.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SUTURES</a:t>
            </a:r>
            <a:endParaRPr lang="en-US" dirty="0"/>
          </a:p>
        </p:txBody>
      </p:sp>
      <p:sp>
        <p:nvSpPr>
          <p:cNvPr id="3" name="Content Placeholder 2"/>
          <p:cNvSpPr>
            <a:spLocks noGrp="1"/>
          </p:cNvSpPr>
          <p:nvPr>
            <p:ph idx="1"/>
          </p:nvPr>
        </p:nvSpPr>
        <p:spPr/>
        <p:txBody>
          <a:bodyPr/>
          <a:lstStyle/>
          <a:p>
            <a:r>
              <a:rPr lang="en-US" dirty="0" smtClean="0"/>
              <a:t>The ideal suture is the smallest possible to produce uniform tensile strength, securely hold the wound for the required time for healing, then be absorbed. It should be predictable, easy to handle, produce minimal reaction, and knot securely.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Surgical suture materials</a:t>
            </a:r>
            <a:r>
              <a:rPr lang="en-US" dirty="0" smtClean="0"/>
              <a:t> are used in the </a:t>
            </a:r>
            <a:r>
              <a:rPr lang="en-US" b="1" dirty="0" smtClean="0"/>
              <a:t>closure of most wound types</a:t>
            </a:r>
            <a:r>
              <a:rPr lang="en-US" dirty="0" smtClean="0"/>
              <a:t>. The ideal suture should allow the </a:t>
            </a:r>
            <a:r>
              <a:rPr lang="en-US" b="1" dirty="0" smtClean="0"/>
              <a:t>healing tissue</a:t>
            </a:r>
            <a:r>
              <a:rPr lang="en-US" dirty="0" smtClean="0"/>
              <a:t> to recover sufficiently </a:t>
            </a:r>
            <a:r>
              <a:rPr lang="en-US" b="1" dirty="0" smtClean="0"/>
              <a:t>to keep the wound closed</a:t>
            </a:r>
            <a:r>
              <a:rPr lang="en-US" dirty="0" smtClean="0"/>
              <a:t> together once they are </a:t>
            </a:r>
            <a:r>
              <a:rPr lang="en-US" b="1" dirty="0" smtClean="0"/>
              <a:t>removed or absorbed</a:t>
            </a:r>
            <a:r>
              <a:rPr lang="en-US" dirty="0" smtClean="0"/>
              <a:t>. </a:t>
            </a:r>
          </a:p>
          <a:p>
            <a:r>
              <a:rPr lang="en-US" dirty="0" smtClean="0"/>
              <a:t>The </a:t>
            </a:r>
            <a:r>
              <a:rPr lang="en-US" b="1" dirty="0" smtClean="0"/>
              <a:t>time</a:t>
            </a:r>
            <a:r>
              <a:rPr lang="en-US" dirty="0" smtClean="0"/>
              <a:t> it takes for a tissue to no longer require support from sutures will vary depending on tissue type:</a:t>
            </a:r>
          </a:p>
          <a:p>
            <a:pPr>
              <a:buNone/>
            </a:pPr>
            <a:r>
              <a:rPr lang="en-US" b="1" dirty="0" smtClean="0"/>
              <a:t>Days</a:t>
            </a:r>
            <a:r>
              <a:rPr lang="en-US" dirty="0" smtClean="0"/>
              <a:t>: Muscle, subcutaneous tissue or skin</a:t>
            </a:r>
          </a:p>
          <a:p>
            <a:pPr>
              <a:buNone/>
            </a:pPr>
            <a:r>
              <a:rPr lang="en-US" b="1" dirty="0" smtClean="0"/>
              <a:t>Weeks to Months</a:t>
            </a:r>
            <a:r>
              <a:rPr lang="en-US" dirty="0" smtClean="0"/>
              <a:t>: Fascia or tendon</a:t>
            </a:r>
          </a:p>
          <a:p>
            <a:pPr>
              <a:buNone/>
            </a:pPr>
            <a:r>
              <a:rPr lang="en-US" b="1" dirty="0" smtClean="0"/>
              <a:t>Months to Never</a:t>
            </a:r>
            <a:r>
              <a:rPr lang="en-US" dirty="0" smtClean="0"/>
              <a:t>: Vascular prosthesis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Classification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According to </a:t>
            </a:r>
            <a:r>
              <a:rPr lang="en-US" b="1" dirty="0" smtClean="0"/>
              <a:t>absorbability</a:t>
            </a:r>
          </a:p>
          <a:p>
            <a:pPr>
              <a:buNone/>
            </a:pPr>
            <a:r>
              <a:rPr lang="en-US" dirty="0" smtClean="0"/>
              <a:t>              Absorbable &amp; non absorbable</a:t>
            </a:r>
          </a:p>
          <a:p>
            <a:r>
              <a:rPr lang="en-US" dirty="0" smtClean="0"/>
              <a:t>According to </a:t>
            </a:r>
            <a:r>
              <a:rPr lang="en-US" b="1" dirty="0" smtClean="0"/>
              <a:t>Raw material </a:t>
            </a:r>
            <a:r>
              <a:rPr lang="en-US" dirty="0" smtClean="0"/>
              <a:t>: Natural&amp; Synthetic</a:t>
            </a:r>
          </a:p>
          <a:p>
            <a:r>
              <a:rPr lang="en-US" dirty="0" smtClean="0"/>
              <a:t> According to </a:t>
            </a:r>
            <a:r>
              <a:rPr lang="en-US" b="1" dirty="0" smtClean="0"/>
              <a:t>Structure</a:t>
            </a:r>
            <a:r>
              <a:rPr lang="en-US" dirty="0" smtClean="0"/>
              <a:t> : </a:t>
            </a:r>
            <a:r>
              <a:rPr lang="en-US" b="1" dirty="0" smtClean="0"/>
              <a:t>Monofilament</a:t>
            </a:r>
            <a:r>
              <a:rPr lang="en-US" dirty="0" smtClean="0"/>
              <a:t>,- a single stranded filament suture (</a:t>
            </a:r>
            <a:r>
              <a:rPr lang="en-US" dirty="0" err="1" smtClean="0"/>
              <a:t>e.g</a:t>
            </a:r>
            <a:r>
              <a:rPr lang="en-US" dirty="0" smtClean="0"/>
              <a:t> nylon, PDS or </a:t>
            </a:r>
            <a:r>
              <a:rPr lang="en-US" dirty="0" err="1" smtClean="0"/>
              <a:t>prolene</a:t>
            </a:r>
            <a:r>
              <a:rPr lang="en-US" dirty="0" smtClean="0"/>
              <a:t>). They have a lower infection risk but also have a poor knot security and ease of handling.</a:t>
            </a:r>
          </a:p>
          <a:p>
            <a:pPr>
              <a:buNone/>
            </a:pPr>
            <a:r>
              <a:rPr lang="en-US" b="1" dirty="0" smtClean="0"/>
              <a:t>      Multifilament / braided </a:t>
            </a:r>
            <a:r>
              <a:rPr lang="en-US" dirty="0" smtClean="0"/>
              <a:t>– made of several filaments that are twisted together (</a:t>
            </a:r>
            <a:r>
              <a:rPr lang="en-US" dirty="0" err="1" smtClean="0"/>
              <a:t>e.g</a:t>
            </a:r>
            <a:r>
              <a:rPr lang="en-US" dirty="0" smtClean="0"/>
              <a:t> braided silk or </a:t>
            </a:r>
            <a:r>
              <a:rPr lang="en-US" dirty="0" err="1" smtClean="0"/>
              <a:t>vicryl</a:t>
            </a:r>
            <a:r>
              <a:rPr lang="en-US" dirty="0" smtClean="0"/>
              <a:t>). They handle easier and hold their shape for good knot security, yet can </a:t>
            </a:r>
            <a:r>
              <a:rPr lang="en-US" dirty="0" err="1" smtClean="0"/>
              <a:t>harbour</a:t>
            </a:r>
            <a:r>
              <a:rPr lang="en-US" dirty="0" smtClean="0"/>
              <a:t> infections.</a:t>
            </a:r>
          </a:p>
          <a:p>
            <a:pPr>
              <a:buNone/>
            </a:pP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Absorbable sutures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Absorbable Sutures </a:t>
            </a:r>
            <a:r>
              <a:rPr lang="en-US" dirty="0" smtClean="0"/>
              <a:t>: Lose 50% of breaking strength within 60 days of implanting </a:t>
            </a:r>
          </a:p>
          <a:p>
            <a:r>
              <a:rPr lang="en-US" dirty="0" smtClean="0"/>
              <a:t>Absorbable sutures will eventually dissolve, absorb into the tissue, and become unidentifiable</a:t>
            </a:r>
          </a:p>
          <a:p>
            <a:r>
              <a:rPr lang="en-US" dirty="0" smtClean="0">
                <a:hlinkClick r:id="rId2" tooltip="1.Polyglycolic acid (Safil®, Safil Quick®, Dexon®)&#10;2. Polyg..."/>
              </a:rPr>
              <a:t> </a:t>
            </a:r>
            <a:r>
              <a:rPr lang="en-US" dirty="0" smtClean="0"/>
              <a:t>1.Polyglycolic acid (</a:t>
            </a:r>
            <a:r>
              <a:rPr lang="en-US" dirty="0" err="1" smtClean="0"/>
              <a:t>Safil</a:t>
            </a:r>
            <a:r>
              <a:rPr lang="en-US" dirty="0" smtClean="0"/>
              <a:t>, </a:t>
            </a:r>
            <a:r>
              <a:rPr lang="en-US" dirty="0" err="1" smtClean="0"/>
              <a:t>Safil</a:t>
            </a:r>
            <a:r>
              <a:rPr lang="en-US" dirty="0" smtClean="0"/>
              <a:t> Quick, </a:t>
            </a:r>
            <a:r>
              <a:rPr lang="en-US" dirty="0" err="1" smtClean="0"/>
              <a:t>Dexon</a:t>
            </a:r>
            <a:r>
              <a:rPr lang="en-US" dirty="0" smtClean="0"/>
              <a:t>) </a:t>
            </a:r>
          </a:p>
          <a:p>
            <a:r>
              <a:rPr lang="en-US" dirty="0" smtClean="0"/>
              <a:t>2. </a:t>
            </a:r>
            <a:r>
              <a:rPr lang="en-US" dirty="0" err="1" smtClean="0"/>
              <a:t>Polyglactin</a:t>
            </a:r>
            <a:r>
              <a:rPr lang="en-US" dirty="0" smtClean="0"/>
              <a:t> 910 (</a:t>
            </a:r>
            <a:r>
              <a:rPr lang="en-US" dirty="0" err="1" smtClean="0"/>
              <a:t>Vicril</a:t>
            </a:r>
            <a:r>
              <a:rPr lang="en-US" dirty="0" smtClean="0"/>
              <a:t>, </a:t>
            </a:r>
            <a:r>
              <a:rPr lang="en-US" dirty="0" err="1" smtClean="0"/>
              <a:t>Vicryl</a:t>
            </a:r>
            <a:r>
              <a:rPr lang="en-US" dirty="0" smtClean="0"/>
              <a:t> </a:t>
            </a:r>
            <a:r>
              <a:rPr lang="en-US" dirty="0" err="1" smtClean="0"/>
              <a:t>Rapide</a:t>
            </a:r>
            <a:r>
              <a:rPr lang="en-US" dirty="0" smtClean="0"/>
              <a:t>)</a:t>
            </a:r>
          </a:p>
          <a:p>
            <a:r>
              <a:rPr lang="en-US" dirty="0" smtClean="0"/>
              <a:t> 3. </a:t>
            </a:r>
            <a:r>
              <a:rPr lang="en-US" dirty="0" err="1" smtClean="0"/>
              <a:t>Glycomer</a:t>
            </a:r>
            <a:r>
              <a:rPr lang="en-US" dirty="0" smtClean="0"/>
              <a:t> (</a:t>
            </a:r>
            <a:r>
              <a:rPr lang="en-US" dirty="0" err="1" smtClean="0"/>
              <a:t>Biosyn</a:t>
            </a:r>
            <a:r>
              <a:rPr lang="en-US" dirty="0" smtClean="0"/>
              <a:t>)</a:t>
            </a:r>
          </a:p>
          <a:p>
            <a:r>
              <a:rPr lang="en-US" dirty="0" smtClean="0"/>
              <a:t> 4. </a:t>
            </a:r>
            <a:r>
              <a:rPr lang="en-US" dirty="0" err="1" smtClean="0"/>
              <a:t>Glyconate</a:t>
            </a:r>
            <a:r>
              <a:rPr lang="en-US" dirty="0" smtClean="0"/>
              <a:t> (</a:t>
            </a:r>
            <a:r>
              <a:rPr lang="en-US" dirty="0" err="1" smtClean="0"/>
              <a:t>Monosyn</a:t>
            </a:r>
            <a:r>
              <a:rPr lang="en-US" dirty="0" smtClean="0"/>
              <a:t>) </a:t>
            </a:r>
          </a:p>
          <a:p>
            <a:r>
              <a:rPr lang="en-US" dirty="0" smtClean="0"/>
              <a:t>5. </a:t>
            </a:r>
            <a:r>
              <a:rPr lang="en-US" dirty="0" err="1" smtClean="0"/>
              <a:t>Polyglyconate</a:t>
            </a:r>
            <a:r>
              <a:rPr lang="en-US" dirty="0" smtClean="0"/>
              <a:t> (</a:t>
            </a:r>
            <a:r>
              <a:rPr lang="en-US" dirty="0" err="1" smtClean="0"/>
              <a:t>Maxon</a:t>
            </a:r>
            <a:r>
              <a:rPr lang="en-US" dirty="0" smtClean="0"/>
              <a:t>)</a:t>
            </a:r>
          </a:p>
          <a:p>
            <a:r>
              <a:rPr lang="en-US" dirty="0" smtClean="0"/>
              <a:t> 6. </a:t>
            </a:r>
            <a:r>
              <a:rPr lang="en-US" dirty="0" err="1" smtClean="0"/>
              <a:t>Polydioxanone</a:t>
            </a:r>
            <a:r>
              <a:rPr lang="en-US" dirty="0" smtClean="0"/>
              <a:t> (PDS II, </a:t>
            </a:r>
            <a:r>
              <a:rPr lang="en-US" dirty="0" err="1" smtClean="0"/>
              <a:t>MonoPlus</a:t>
            </a:r>
            <a:r>
              <a:rPr lang="en-US" dirty="0" smtClean="0"/>
              <a:t>)</a:t>
            </a:r>
          </a:p>
          <a:p>
            <a:r>
              <a:rPr lang="en-US" dirty="0" smtClean="0"/>
              <a:t> 7. Gut (</a:t>
            </a:r>
            <a:r>
              <a:rPr lang="en-US" dirty="0" err="1" smtClean="0"/>
              <a:t>Cromic</a:t>
            </a:r>
            <a:r>
              <a:rPr lang="en-US" dirty="0" smtClean="0"/>
              <a:t> Gut, Plain Gut)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absorbable sutures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Non-Absorbable Sutures</a:t>
            </a:r>
            <a:r>
              <a:rPr lang="en-US" dirty="0" smtClean="0"/>
              <a:t>: Retain majority of breaking strength for more than 60 days </a:t>
            </a:r>
          </a:p>
          <a:p>
            <a:r>
              <a:rPr lang="en-US" dirty="0" smtClean="0"/>
              <a:t>Non-absorbable sutures are permanent fixtures in the body and, when properly tied or secured, will remain intact indefinitely.</a:t>
            </a:r>
          </a:p>
          <a:p>
            <a:r>
              <a:rPr lang="en-US" dirty="0" smtClean="0"/>
              <a:t>1. Polyamide (</a:t>
            </a:r>
            <a:r>
              <a:rPr lang="en-US" dirty="0" err="1" smtClean="0"/>
              <a:t>Dafilon</a:t>
            </a:r>
            <a:r>
              <a:rPr lang="en-US" dirty="0" smtClean="0"/>
              <a:t> , </a:t>
            </a:r>
            <a:r>
              <a:rPr lang="en-US" dirty="0" err="1" smtClean="0"/>
              <a:t>Ethilon</a:t>
            </a:r>
            <a:r>
              <a:rPr lang="en-US" dirty="0" smtClean="0"/>
              <a:t>, </a:t>
            </a:r>
            <a:r>
              <a:rPr lang="en-US" dirty="0" err="1" smtClean="0"/>
              <a:t>Supramid</a:t>
            </a:r>
            <a:r>
              <a:rPr lang="en-US" dirty="0" smtClean="0"/>
              <a:t>, </a:t>
            </a:r>
            <a:r>
              <a:rPr lang="en-US" dirty="0" err="1" smtClean="0"/>
              <a:t>Nurolon</a:t>
            </a:r>
            <a:r>
              <a:rPr lang="en-US" dirty="0" smtClean="0"/>
              <a:t>, </a:t>
            </a:r>
            <a:r>
              <a:rPr lang="en-US" dirty="0" err="1" smtClean="0"/>
              <a:t>Surgilon</a:t>
            </a:r>
            <a:r>
              <a:rPr lang="en-US" dirty="0" smtClean="0"/>
              <a:t>) </a:t>
            </a:r>
          </a:p>
          <a:p>
            <a:r>
              <a:rPr lang="en-US" dirty="0" smtClean="0"/>
              <a:t>2. Polyester (</a:t>
            </a:r>
            <a:r>
              <a:rPr lang="en-US" dirty="0" err="1" smtClean="0"/>
              <a:t>Ethibond</a:t>
            </a:r>
            <a:r>
              <a:rPr lang="en-US" dirty="0" smtClean="0"/>
              <a:t>, Ti-</a:t>
            </a:r>
            <a:r>
              <a:rPr lang="en-US" dirty="0" err="1" smtClean="0"/>
              <a:t>Cron</a:t>
            </a:r>
            <a:r>
              <a:rPr lang="en-US" dirty="0" smtClean="0"/>
              <a:t>, </a:t>
            </a:r>
            <a:r>
              <a:rPr lang="en-US" dirty="0" err="1" smtClean="0"/>
              <a:t>Synthofil</a:t>
            </a:r>
            <a:r>
              <a:rPr lang="en-US" dirty="0" smtClean="0"/>
              <a:t>, </a:t>
            </a:r>
            <a:r>
              <a:rPr lang="en-US" dirty="0" err="1" smtClean="0"/>
              <a:t>Dagrofil</a:t>
            </a:r>
            <a:r>
              <a:rPr lang="en-US" dirty="0" smtClean="0"/>
              <a:t>, </a:t>
            </a:r>
            <a:r>
              <a:rPr lang="en-US" dirty="0" err="1" smtClean="0"/>
              <a:t>Mersilene</a:t>
            </a:r>
            <a:r>
              <a:rPr lang="en-US" dirty="0" smtClean="0"/>
              <a:t>)</a:t>
            </a:r>
          </a:p>
          <a:p>
            <a:r>
              <a:rPr lang="en-US" dirty="0" smtClean="0"/>
              <a:t>3. Polypropylene (</a:t>
            </a:r>
            <a:r>
              <a:rPr lang="en-US" dirty="0" err="1" smtClean="0"/>
              <a:t>Premilene</a:t>
            </a:r>
            <a:r>
              <a:rPr lang="en-US" dirty="0" smtClean="0"/>
              <a:t>, </a:t>
            </a:r>
            <a:r>
              <a:rPr lang="en-US" dirty="0" err="1" smtClean="0"/>
              <a:t>Prolene</a:t>
            </a:r>
            <a:r>
              <a:rPr lang="en-US" dirty="0" smtClean="0"/>
              <a:t>)</a:t>
            </a:r>
          </a:p>
          <a:p>
            <a:r>
              <a:rPr lang="en-US" dirty="0" smtClean="0"/>
              <a:t>4. Silk (</a:t>
            </a:r>
            <a:r>
              <a:rPr lang="en-US" dirty="0" err="1" smtClean="0"/>
              <a:t>Silkam</a:t>
            </a:r>
            <a:r>
              <a:rPr lang="en-US" dirty="0" smtClean="0"/>
              <a:t>, Virgin silk, </a:t>
            </a:r>
            <a:r>
              <a:rPr lang="en-US" dirty="0" err="1" smtClean="0"/>
              <a:t>Mersilk</a:t>
            </a:r>
            <a:r>
              <a:rPr lang="en-US" dirty="0" smtClean="0"/>
              <a:t>, </a:t>
            </a:r>
            <a:r>
              <a:rPr lang="en-US" dirty="0" err="1" smtClean="0"/>
              <a:t>Softsilk</a:t>
            </a:r>
            <a:r>
              <a:rPr lang="en-US" dirty="0" smtClean="0"/>
              <a:t>) </a:t>
            </a:r>
          </a:p>
          <a:p>
            <a:r>
              <a:rPr lang="en-US" dirty="0" smtClean="0"/>
              <a:t>5. Nylon</a:t>
            </a:r>
          </a:p>
          <a:p>
            <a:r>
              <a:rPr lang="en-US" dirty="0" smtClean="0"/>
              <a:t>6. Steel (</a:t>
            </a:r>
            <a:r>
              <a:rPr lang="en-US" dirty="0" err="1" smtClean="0"/>
              <a:t>Steelex</a:t>
            </a:r>
            <a:r>
              <a:rPr lang="en-US" dirty="0" smtClean="0"/>
              <a:t>, Steel wire, Steel)</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classification </a:t>
            </a:r>
            <a:endParaRPr lang="en-US" dirty="0"/>
          </a:p>
        </p:txBody>
      </p:sp>
      <p:sp>
        <p:nvSpPr>
          <p:cNvPr id="3" name="Content Placeholder 2"/>
          <p:cNvSpPr>
            <a:spLocks noGrp="1"/>
          </p:cNvSpPr>
          <p:nvPr>
            <p:ph idx="1"/>
          </p:nvPr>
        </p:nvSpPr>
        <p:spPr/>
        <p:txBody>
          <a:bodyPr>
            <a:normAutofit fontScale="25000" lnSpcReduction="20000"/>
          </a:bodyPr>
          <a:lstStyle/>
          <a:p>
            <a:r>
              <a:rPr lang="en-US" sz="9600" b="1" dirty="0" smtClean="0"/>
              <a:t>Natural Sutures </a:t>
            </a:r>
            <a:r>
              <a:rPr lang="en-US" sz="9600" dirty="0" smtClean="0"/>
              <a:t>: Sutures made of material that can be found in nature Cause intense inflammatory reaction .Examples : Cat gut, Silk, Steel</a:t>
            </a:r>
          </a:p>
          <a:p>
            <a:r>
              <a:rPr lang="en-US" sz="9600" dirty="0" smtClean="0">
                <a:hlinkClick r:id="rId2" tooltip="Synthetic Sutures:&#10;•Sutures made of materials created by ma..."/>
              </a:rPr>
              <a:t> </a:t>
            </a:r>
            <a:r>
              <a:rPr lang="en-US" sz="9600" b="1" dirty="0" smtClean="0"/>
              <a:t>Synthetic Sutures: </a:t>
            </a:r>
            <a:r>
              <a:rPr lang="en-US" sz="9600" dirty="0" smtClean="0"/>
              <a:t>Sutures made of materials created by man Examples : </a:t>
            </a:r>
            <a:r>
              <a:rPr lang="en-US" sz="9600" dirty="0" err="1" smtClean="0"/>
              <a:t>Vicryl</a:t>
            </a:r>
            <a:r>
              <a:rPr lang="en-US" sz="9600" dirty="0" smtClean="0"/>
              <a:t>, </a:t>
            </a:r>
            <a:r>
              <a:rPr lang="en-US" sz="9600" dirty="0" err="1" smtClean="0"/>
              <a:t>monocryl</a:t>
            </a:r>
            <a:r>
              <a:rPr lang="en-US" sz="9600" dirty="0" smtClean="0"/>
              <a:t>, PDS, Nylon, </a:t>
            </a:r>
            <a:r>
              <a:rPr lang="en-US" sz="9600" dirty="0" err="1" smtClean="0"/>
              <a:t>Prolene</a:t>
            </a:r>
            <a:r>
              <a:rPr lang="en-US" sz="9600" dirty="0" smtClean="0"/>
              <a:t>, Polyester</a:t>
            </a:r>
          </a:p>
          <a:p>
            <a:r>
              <a:rPr lang="en-US" sz="9600" dirty="0" smtClean="0">
                <a:hlinkClick r:id="rId3" tooltip="Monofilament&#10;•Consists of a single strand of material&#10;•pass..."/>
              </a:rPr>
              <a:t> </a:t>
            </a:r>
            <a:r>
              <a:rPr lang="en-US" sz="9600" b="1" dirty="0" smtClean="0"/>
              <a:t>Monofilament</a:t>
            </a:r>
            <a:r>
              <a:rPr lang="en-US" sz="9600" dirty="0" smtClean="0"/>
              <a:t> Consists of a single strand of material ,passes through tissues easily - less traumatic, Resists bacterial harboring ,require more knots to prevent slippage - 5 or 6 ‘throws’ ,Has more “memory”,  Preferred for skin closure because they provide a better cosmetic result .Examples : chromic catgut, plain catgut, stainless steel, </a:t>
            </a:r>
            <a:r>
              <a:rPr lang="en-US" sz="9600" dirty="0" err="1" smtClean="0"/>
              <a:t>prolene</a:t>
            </a:r>
            <a:r>
              <a:rPr lang="en-US" sz="9600" dirty="0" smtClean="0"/>
              <a:t>, nylon</a:t>
            </a:r>
          </a:p>
          <a:p>
            <a:r>
              <a:rPr lang="en-US" sz="9600" dirty="0" smtClean="0">
                <a:hlinkClick r:id="rId4" tooltip="Multifilament/Braided:&#10;•consist of several filaments or str..."/>
              </a:rPr>
              <a:t> </a:t>
            </a:r>
            <a:r>
              <a:rPr lang="en-US" sz="9600" b="1" dirty="0" smtClean="0"/>
              <a:t>Multifilament/Braided: </a:t>
            </a:r>
            <a:r>
              <a:rPr lang="en-US" sz="9600" dirty="0" smtClean="0"/>
              <a:t>consist of several filaments or strands, twisted or braided together .Greater tensile strength ,Pliability and flexibility ,Better knot security ,More tissue trauma ,may harbor bacteria .Examples : </a:t>
            </a:r>
            <a:r>
              <a:rPr lang="en-US" sz="9600" dirty="0" err="1" smtClean="0"/>
              <a:t>vicryl</a:t>
            </a:r>
            <a:r>
              <a:rPr lang="en-US" sz="9600" dirty="0" smtClean="0"/>
              <a:t>, silk, polyester, nylon.</a:t>
            </a:r>
          </a:p>
          <a:p>
            <a:pPr>
              <a:buNone/>
            </a:pPr>
            <a:r>
              <a:rPr lang="en-US" sz="9600" dirty="0" smtClean="0">
                <a:hlinkClick r:id="rId5" tooltip="Natural&#10;Plain&#10;Gut&#10;Chromic&#10;Gut&#10;Monofilament&#10;Synthetic&#10;ABSORB..."/>
              </a:rPr>
              <a:t> </a:t>
            </a:r>
            <a:endParaRPr lang="en-US" sz="96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The size-systems of threads: </a:t>
            </a:r>
          </a:p>
          <a:p>
            <a:r>
              <a:rPr lang="en-US" dirty="0" smtClean="0"/>
              <a:t>European Pharmacopeia/Metric units : from 0,1 metric (0,010-0,019 mm) to 10 metric(1,00-1,09 mm)</a:t>
            </a:r>
          </a:p>
          <a:p>
            <a:r>
              <a:rPr lang="en-US" dirty="0" smtClean="0"/>
              <a:t> United States Pharmacopeia USP : from 11/0 (0,010-0,019 mm) to 7 (1,00-1,09 mm)</a:t>
            </a:r>
          </a:p>
          <a:p>
            <a:r>
              <a:rPr lang="en-US" dirty="0" smtClean="0"/>
              <a:t> Smallest size -&gt; 11-0 ,10-0 ,9-0, 8-0, 7-0 ,6-0, 5-0 ,4-0 ,3-0, 2-0 ,0 ,1, 2, 3, 4, 5, 6, 7 &lt;- Largest size </a:t>
            </a:r>
          </a:p>
          <a:p>
            <a:r>
              <a:rPr lang="en-US" dirty="0" smtClean="0"/>
              <a:t> sizes 10-0, 9-0, 8-0 require a microscope </a:t>
            </a:r>
          </a:p>
          <a:p>
            <a:r>
              <a:rPr lang="en-US" dirty="0" smtClean="0"/>
              <a:t> sizes 7-0, 6-0, 5-0 require a magnifying glass </a:t>
            </a:r>
          </a:p>
          <a:p>
            <a:r>
              <a:rPr lang="en-US" dirty="0" smtClean="0"/>
              <a:t> sizes 4-0 and 3-0 do not require magnification</a:t>
            </a:r>
          </a:p>
          <a:p>
            <a:r>
              <a:rPr lang="en-US" dirty="0" smtClean="0"/>
              <a:t> Size 7-0 is almost equal to the thickness of human hair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Size Uses </a:t>
            </a:r>
          </a:p>
          <a:p>
            <a:r>
              <a:rPr lang="en-US" dirty="0" smtClean="0"/>
              <a:t>7/0 and smaller- Ophthalmology, microsurgery </a:t>
            </a:r>
          </a:p>
          <a:p>
            <a:r>
              <a:rPr lang="en-US" dirty="0" smtClean="0"/>
              <a:t>6/0- Face, blood vessels</a:t>
            </a:r>
          </a:p>
          <a:p>
            <a:r>
              <a:rPr lang="en-US" dirty="0" smtClean="0"/>
              <a:t> 5/0- Face, neck, blood vessels</a:t>
            </a:r>
          </a:p>
          <a:p>
            <a:r>
              <a:rPr lang="en-US" dirty="0" smtClean="0"/>
              <a:t> 4/0 -Mucosa, neck, hands, limbs, tendons, blood vessels </a:t>
            </a:r>
          </a:p>
          <a:p>
            <a:r>
              <a:rPr lang="en-US" dirty="0" smtClean="0"/>
              <a:t>3/0- Limbs, trunk, gut blood vessels </a:t>
            </a:r>
          </a:p>
          <a:p>
            <a:r>
              <a:rPr lang="en-US" dirty="0" smtClean="0"/>
              <a:t>2/0- Trunk, fascia, viscera, blood vessels </a:t>
            </a:r>
          </a:p>
          <a:p>
            <a:r>
              <a:rPr lang="en-US" dirty="0" smtClean="0"/>
              <a:t>0 and larger -Abdominal wall, fascia, drain sites, arterial lines, </a:t>
            </a:r>
            <a:r>
              <a:rPr lang="en-US" dirty="0" err="1" smtClean="0"/>
              <a:t>orthopaedics</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diameter of the suture</a:t>
            </a:r>
            <a:r>
              <a:rPr lang="en-US" dirty="0" smtClean="0"/>
              <a:t> will affect its </a:t>
            </a:r>
            <a:r>
              <a:rPr lang="en-US" b="1" dirty="0" smtClean="0"/>
              <a:t>handling properties</a:t>
            </a:r>
            <a:r>
              <a:rPr lang="en-US" dirty="0" smtClean="0"/>
              <a:t> and</a:t>
            </a:r>
            <a:r>
              <a:rPr lang="en-US" b="1" dirty="0" smtClean="0"/>
              <a:t> tensile strength</a:t>
            </a:r>
            <a:r>
              <a:rPr lang="en-US" dirty="0" smtClean="0"/>
              <a:t>. The larger the size ascribed to the suture, the smaller the diameter is, for example a 7-0 suture is smaller than a 4-0 suture.</a:t>
            </a:r>
          </a:p>
          <a:p>
            <a:r>
              <a:rPr lang="en-US" dirty="0" smtClean="0"/>
              <a:t>When </a:t>
            </a:r>
            <a:r>
              <a:rPr lang="en-US" b="1" dirty="0" smtClean="0"/>
              <a:t>choosing suture size</a:t>
            </a:r>
            <a:r>
              <a:rPr lang="en-US" dirty="0" smtClean="0"/>
              <a:t>, the smallest size possible should be chosen, taking into account the natural strength of the tissue.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THEATRE DISCIPLINE</a:t>
            </a:r>
            <a:endParaRPr lang="en-US" dirty="0"/>
          </a:p>
        </p:txBody>
      </p:sp>
      <p:sp>
        <p:nvSpPr>
          <p:cNvPr id="3" name="Content Placeholder 2"/>
          <p:cNvSpPr>
            <a:spLocks noGrp="1"/>
          </p:cNvSpPr>
          <p:nvPr>
            <p:ph idx="1"/>
          </p:nvPr>
        </p:nvSpPr>
        <p:spPr/>
        <p:txBody>
          <a:bodyPr/>
          <a:lstStyle/>
          <a:p>
            <a:r>
              <a:rPr lang="en-US" dirty="0" smtClean="0"/>
              <a:t>AIM-  TO PREVENT POST OPERATIVE INFECTION</a:t>
            </a:r>
          </a:p>
          <a:p>
            <a:r>
              <a:rPr lang="en-US" dirty="0" smtClean="0"/>
              <a:t>ASEPSIS</a:t>
            </a:r>
          </a:p>
          <a:p>
            <a:r>
              <a:rPr lang="en-US" dirty="0" smtClean="0"/>
              <a:t>HAND DISINFECTION</a:t>
            </a:r>
          </a:p>
          <a:p>
            <a:r>
              <a:rPr lang="en-US" dirty="0" smtClean="0"/>
              <a:t>OPERATING ROOMS DISINFECTION</a:t>
            </a:r>
          </a:p>
          <a:p>
            <a:r>
              <a:rPr lang="en-US" dirty="0" smtClean="0"/>
              <a:t>SURGICAL PROCEDURES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a:bodyPr>
          <a:lstStyle/>
          <a:p>
            <a:r>
              <a:rPr lang="en-US" dirty="0" smtClean="0"/>
              <a:t>Absorbable sutures elicit more inflammatory reaction than non-absorbable sutures </a:t>
            </a:r>
          </a:p>
          <a:p>
            <a:r>
              <a:rPr lang="en-US" dirty="0" smtClean="0"/>
              <a:t> Absorption method : </a:t>
            </a:r>
          </a:p>
          <a:p>
            <a:pPr>
              <a:buNone/>
            </a:pPr>
            <a:r>
              <a:rPr lang="en-US" dirty="0" smtClean="0"/>
              <a:t>            Natural Sutures - Enzymatic </a:t>
            </a:r>
          </a:p>
          <a:p>
            <a:pPr>
              <a:buNone/>
            </a:pPr>
            <a:r>
              <a:rPr lang="en-US" dirty="0" smtClean="0"/>
              <a:t>            Synthetic Sutures – Hydrolysis </a:t>
            </a:r>
          </a:p>
          <a:p>
            <a:r>
              <a:rPr lang="en-US" dirty="0" smtClean="0"/>
              <a:t> Natural sutures induce more inflammation than synthetic ones</a:t>
            </a:r>
            <a:br>
              <a:rPr lang="en-US" dirty="0" smtClean="0"/>
            </a:b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lstStyle/>
          <a:p>
            <a:r>
              <a:rPr lang="en-US" dirty="0" smtClean="0"/>
              <a:t>Plasticity : Ability to expand when stretched and don’t return to original length (loosen with edema) </a:t>
            </a:r>
          </a:p>
          <a:p>
            <a:r>
              <a:rPr lang="en-US" dirty="0" smtClean="0"/>
              <a:t>Elasticity : Ability to return to its original length after stretching .</a:t>
            </a:r>
          </a:p>
          <a:p>
            <a:r>
              <a:rPr lang="en-US" dirty="0" smtClean="0"/>
              <a:t>High elasticity sutures should be used in </a:t>
            </a:r>
            <a:r>
              <a:rPr lang="en-US" dirty="0" err="1" smtClean="0"/>
              <a:t>oedematous</a:t>
            </a:r>
            <a:r>
              <a:rPr lang="en-US" dirty="0" smtClean="0"/>
              <a:t> tissue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Fluid absorption and capillary action : the tendency for a suture to absorb water and to wick infection.</a:t>
            </a:r>
          </a:p>
          <a:p>
            <a:r>
              <a:rPr lang="en-US" dirty="0" smtClean="0"/>
              <a:t>Breaking strength rate (BSR) : Approximate days after placement when 50% of breaking strength remains.</a:t>
            </a:r>
          </a:p>
          <a:p>
            <a:r>
              <a:rPr lang="en-US" dirty="0" smtClean="0"/>
              <a:t>Tensile strength : Force necessary to break a suture consider in areas of tension (</a:t>
            </a:r>
            <a:r>
              <a:rPr lang="en-US" dirty="0" err="1" smtClean="0"/>
              <a:t>linea</a:t>
            </a:r>
            <a:r>
              <a:rPr lang="en-US" dirty="0" smtClean="0"/>
              <a:t> alba) </a:t>
            </a:r>
          </a:p>
          <a:p>
            <a:r>
              <a:rPr lang="en-US" dirty="0" smtClean="0"/>
              <a:t>Knot strength : Force required for a knot to slip consider when </a:t>
            </a:r>
            <a:r>
              <a:rPr lang="en-US" dirty="0" err="1" smtClean="0"/>
              <a:t>ligating</a:t>
            </a:r>
            <a:r>
              <a:rPr lang="en-US" dirty="0" smtClean="0"/>
              <a:t> arteries</a:t>
            </a:r>
          </a:p>
          <a:p>
            <a:r>
              <a:rPr lang="en-US" dirty="0" smtClean="0"/>
              <a:t> Memory : tendency to return to original shape (untied) ,Tendency to stay in one position, Leads to difficulty in tying sutures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threads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Plain catgut / Chromic Gut</a:t>
            </a:r>
            <a:r>
              <a:rPr lang="en-US" dirty="0" smtClean="0"/>
              <a:t>: </a:t>
            </a:r>
          </a:p>
          <a:p>
            <a:r>
              <a:rPr lang="en-US" dirty="0" smtClean="0"/>
              <a:t>Absorbable – absorbed by body enzymes</a:t>
            </a:r>
          </a:p>
          <a:p>
            <a:r>
              <a:rPr lang="en-US" dirty="0" smtClean="0"/>
              <a:t>Natural </a:t>
            </a:r>
          </a:p>
          <a:p>
            <a:r>
              <a:rPr lang="en-US" dirty="0" smtClean="0"/>
              <a:t>Monofilament</a:t>
            </a:r>
          </a:p>
          <a:p>
            <a:r>
              <a:rPr lang="en-US" dirty="0" err="1" smtClean="0"/>
              <a:t>Submucosal</a:t>
            </a:r>
            <a:r>
              <a:rPr lang="en-US" dirty="0" smtClean="0"/>
              <a:t> or </a:t>
            </a:r>
            <a:r>
              <a:rPr lang="en-US" dirty="0" err="1" smtClean="0"/>
              <a:t>serosal</a:t>
            </a:r>
            <a:r>
              <a:rPr lang="en-US" dirty="0" smtClean="0"/>
              <a:t> layer of animal intestine</a:t>
            </a:r>
          </a:p>
          <a:p>
            <a:r>
              <a:rPr lang="en-US" dirty="0" smtClean="0"/>
              <a:t>97-98% pure collagen </a:t>
            </a:r>
          </a:p>
          <a:p>
            <a:r>
              <a:rPr lang="en-US" dirty="0" smtClean="0"/>
              <a:t>High tissue reactivity </a:t>
            </a:r>
          </a:p>
          <a:p>
            <a:r>
              <a:rPr lang="en-US" dirty="0" smtClean="0"/>
              <a:t>Tensile strength : 4-5 days (gut) 2 to 3 weeks (chromic gut) </a:t>
            </a:r>
          </a:p>
          <a:p>
            <a:r>
              <a:rPr lang="en-US" dirty="0" smtClean="0"/>
              <a:t>Uses: tubal ligation, ligation of blood vessels, episiotomy repair, closure of peritoneum</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thread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Poly-sugars: </a:t>
            </a:r>
          </a:p>
          <a:p>
            <a:r>
              <a:rPr lang="en-US" dirty="0" smtClean="0"/>
              <a:t>Absorbable </a:t>
            </a:r>
          </a:p>
          <a:p>
            <a:r>
              <a:rPr lang="en-US" dirty="0" err="1" smtClean="0"/>
              <a:t>Dexon</a:t>
            </a:r>
            <a:r>
              <a:rPr lang="en-US" dirty="0" smtClean="0"/>
              <a:t>, </a:t>
            </a:r>
            <a:r>
              <a:rPr lang="en-US" dirty="0" err="1" smtClean="0"/>
              <a:t>Vicryl</a:t>
            </a:r>
            <a:r>
              <a:rPr lang="en-US" dirty="0" smtClean="0"/>
              <a:t>, </a:t>
            </a:r>
            <a:r>
              <a:rPr lang="en-US" dirty="0" err="1" smtClean="0"/>
              <a:t>Polysorb</a:t>
            </a:r>
            <a:r>
              <a:rPr lang="en-US" dirty="0" smtClean="0"/>
              <a:t> </a:t>
            </a:r>
          </a:p>
          <a:p>
            <a:r>
              <a:rPr lang="en-US" dirty="0" smtClean="0"/>
              <a:t>Synthetic polymers with modest tissue reactivity</a:t>
            </a:r>
          </a:p>
          <a:p>
            <a:r>
              <a:rPr lang="en-US" dirty="0" smtClean="0"/>
              <a:t>Tensile strength for 2 to 3 weeks </a:t>
            </a:r>
          </a:p>
          <a:p>
            <a:r>
              <a:rPr lang="en-US" dirty="0" smtClean="0"/>
              <a:t>10% strength at 28 days </a:t>
            </a:r>
          </a:p>
          <a:p>
            <a:r>
              <a:rPr lang="en-US" dirty="0" smtClean="0"/>
              <a:t>Low elasticity - may cut soft tissue </a:t>
            </a:r>
          </a:p>
          <a:p>
            <a:r>
              <a:rPr lang="en-US" dirty="0" smtClean="0"/>
              <a:t>Braided - handle well but wick fluid</a:t>
            </a:r>
          </a:p>
          <a:p>
            <a:r>
              <a:rPr lang="en-US" dirty="0" smtClean="0"/>
              <a:t>Uses: </a:t>
            </a:r>
            <a:r>
              <a:rPr lang="en-US" dirty="0" err="1" smtClean="0"/>
              <a:t>subcuticular</a:t>
            </a:r>
            <a:r>
              <a:rPr lang="en-US" dirty="0" smtClean="0"/>
              <a:t> closure and fascia</a:t>
            </a:r>
          </a:p>
          <a:p>
            <a:pPr>
              <a:buNone/>
            </a:pPr>
            <a:r>
              <a:rPr lang="en-US" b="1" dirty="0" smtClean="0">
                <a:hlinkClick r:id="rId2" tooltip="Monocryl Biosyn:&#10;•Absorbable&#10;•Virtually inert in tissue&#10;•Te..."/>
              </a:rPr>
              <a:t> </a:t>
            </a:r>
            <a:r>
              <a:rPr lang="en-US" b="1" dirty="0" err="1" smtClean="0"/>
              <a:t>Monocryl</a:t>
            </a:r>
            <a:r>
              <a:rPr lang="en-US" b="1" dirty="0" smtClean="0"/>
              <a:t> </a:t>
            </a:r>
            <a:r>
              <a:rPr lang="en-US" b="1" dirty="0" err="1" smtClean="0"/>
              <a:t>Biosyn</a:t>
            </a:r>
            <a:r>
              <a:rPr lang="en-US" dirty="0" smtClean="0"/>
              <a:t>: </a:t>
            </a:r>
          </a:p>
          <a:p>
            <a:r>
              <a:rPr lang="en-US" dirty="0" smtClean="0"/>
              <a:t>Absorbable </a:t>
            </a:r>
          </a:p>
          <a:p>
            <a:r>
              <a:rPr lang="en-US" dirty="0" smtClean="0"/>
              <a:t>Virtually inert in tissue </a:t>
            </a:r>
          </a:p>
          <a:p>
            <a:r>
              <a:rPr lang="en-US" dirty="0" smtClean="0"/>
              <a:t>Tensile strength for 2 to 3 weeks</a:t>
            </a:r>
          </a:p>
          <a:p>
            <a:r>
              <a:rPr lang="en-US" dirty="0" smtClean="0"/>
              <a:t>Less suture </a:t>
            </a:r>
            <a:r>
              <a:rPr lang="en-US" dirty="0" err="1" smtClean="0"/>
              <a:t>absesses</a:t>
            </a:r>
            <a:r>
              <a:rPr lang="en-US" dirty="0" smtClean="0"/>
              <a:t> </a:t>
            </a:r>
          </a:p>
          <a:p>
            <a:r>
              <a:rPr lang="en-US" dirty="0" smtClean="0"/>
              <a:t>Uses: mucosa and skin closures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 thread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Sil</a:t>
            </a:r>
            <a:r>
              <a:rPr lang="en-US" dirty="0" smtClean="0"/>
              <a:t>k:</a:t>
            </a:r>
          </a:p>
          <a:p>
            <a:r>
              <a:rPr lang="en-US" dirty="0" smtClean="0"/>
              <a:t>Non-absorbable </a:t>
            </a:r>
          </a:p>
          <a:p>
            <a:r>
              <a:rPr lang="en-US" dirty="0" smtClean="0"/>
              <a:t>Second only to gut for tissue inflammation</a:t>
            </a:r>
          </a:p>
          <a:p>
            <a:r>
              <a:rPr lang="en-US" dirty="0" smtClean="0"/>
              <a:t> Braided</a:t>
            </a:r>
          </a:p>
          <a:p>
            <a:r>
              <a:rPr lang="en-US" dirty="0" smtClean="0"/>
              <a:t>Best handling of any suture </a:t>
            </a:r>
          </a:p>
          <a:p>
            <a:r>
              <a:rPr lang="en-US" dirty="0" smtClean="0"/>
              <a:t>Lowest tensile strength of any suture</a:t>
            </a:r>
          </a:p>
          <a:p>
            <a:r>
              <a:rPr lang="en-US" dirty="0" smtClean="0"/>
              <a:t>Weaker when wet</a:t>
            </a:r>
          </a:p>
          <a:p>
            <a:pPr>
              <a:buNone/>
            </a:pPr>
            <a:r>
              <a:rPr lang="en-US" b="1" dirty="0" smtClean="0"/>
              <a:t>Nylon: </a:t>
            </a:r>
          </a:p>
          <a:p>
            <a:pPr>
              <a:buNone/>
            </a:pPr>
            <a:r>
              <a:rPr lang="en-US" dirty="0" smtClean="0"/>
              <a:t>•Non-absorbable </a:t>
            </a:r>
          </a:p>
          <a:p>
            <a:pPr>
              <a:buNone/>
            </a:pPr>
            <a:r>
              <a:rPr lang="en-US" dirty="0" smtClean="0"/>
              <a:t>•Synthetic </a:t>
            </a:r>
          </a:p>
          <a:p>
            <a:pPr>
              <a:buNone/>
            </a:pPr>
            <a:r>
              <a:rPr lang="en-US" dirty="0" smtClean="0"/>
              <a:t>•Mono/multifilament</a:t>
            </a:r>
          </a:p>
          <a:p>
            <a:pPr>
              <a:buNone/>
            </a:pPr>
            <a:r>
              <a:rPr lang="en-US" dirty="0" smtClean="0"/>
              <a:t> •</a:t>
            </a:r>
            <a:r>
              <a:rPr lang="en-US" dirty="0" err="1" smtClean="0"/>
              <a:t>Surgilon</a:t>
            </a:r>
            <a:r>
              <a:rPr lang="en-US" dirty="0" smtClean="0"/>
              <a:t>, </a:t>
            </a:r>
            <a:r>
              <a:rPr lang="en-US" dirty="0" err="1" smtClean="0"/>
              <a:t>Ethilon</a:t>
            </a:r>
            <a:r>
              <a:rPr lang="en-US" dirty="0" smtClean="0"/>
              <a:t>, </a:t>
            </a:r>
            <a:r>
              <a:rPr lang="en-US" dirty="0" err="1" smtClean="0"/>
              <a:t>Dermalon</a:t>
            </a:r>
            <a:r>
              <a:rPr lang="en-US" dirty="0" smtClean="0"/>
              <a:t> </a:t>
            </a:r>
          </a:p>
          <a:p>
            <a:pPr>
              <a:buNone/>
            </a:pPr>
            <a:r>
              <a:rPr lang="en-US" dirty="0" smtClean="0"/>
              <a:t>•Inert </a:t>
            </a:r>
          </a:p>
          <a:p>
            <a:pPr>
              <a:buNone/>
            </a:pPr>
            <a:r>
              <a:rPr lang="en-US" dirty="0" smtClean="0"/>
              <a:t>•Pronounced memory - lots of knots </a:t>
            </a:r>
          </a:p>
          <a:p>
            <a:pPr>
              <a:buNone/>
            </a:pPr>
            <a:r>
              <a:rPr lang="en-US" dirty="0" smtClean="0"/>
              <a:t>•Uses: skin closure, sewing in JP </a:t>
            </a:r>
            <a:r>
              <a:rPr lang="en-US" dirty="0" err="1" smtClean="0"/>
              <a:t>draines</a:t>
            </a:r>
            <a:r>
              <a:rPr lang="en-US" dirty="0" smtClean="0"/>
              <a:t>(</a:t>
            </a:r>
            <a:r>
              <a:rPr lang="en-US" dirty="0" err="1" smtClean="0"/>
              <a:t>jackson</a:t>
            </a:r>
            <a:r>
              <a:rPr lang="en-US" dirty="0" smtClean="0"/>
              <a:t>- </a:t>
            </a:r>
            <a:r>
              <a:rPr lang="en-US" dirty="0" err="1" smtClean="0"/>
              <a:t>pratt</a:t>
            </a:r>
            <a:r>
              <a:rPr lang="en-US" dirty="0" smtClean="0"/>
              <a:t> drain for fluid collects under surgical cut)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Sutures-thread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Polypropylene: </a:t>
            </a:r>
          </a:p>
          <a:p>
            <a:r>
              <a:rPr lang="en-US" dirty="0" smtClean="0"/>
              <a:t>Non-absorbable </a:t>
            </a:r>
          </a:p>
          <a:p>
            <a:r>
              <a:rPr lang="en-US" dirty="0" smtClean="0"/>
              <a:t>Synthetic </a:t>
            </a:r>
          </a:p>
          <a:p>
            <a:r>
              <a:rPr lang="en-US" dirty="0" smtClean="0"/>
              <a:t>Monofilament </a:t>
            </a:r>
          </a:p>
          <a:p>
            <a:r>
              <a:rPr lang="en-US" dirty="0" err="1" smtClean="0"/>
              <a:t>Prolene</a:t>
            </a:r>
            <a:r>
              <a:rPr lang="en-US" dirty="0" smtClean="0"/>
              <a:t>, </a:t>
            </a:r>
            <a:r>
              <a:rPr lang="en-US" dirty="0" err="1" smtClean="0"/>
              <a:t>Surgilene</a:t>
            </a:r>
            <a:r>
              <a:rPr lang="en-US" dirty="0" smtClean="0"/>
              <a:t>, </a:t>
            </a:r>
            <a:r>
              <a:rPr lang="en-US" dirty="0" err="1" smtClean="0"/>
              <a:t>Surgipro</a:t>
            </a:r>
            <a:endParaRPr lang="en-US" dirty="0" smtClean="0"/>
          </a:p>
          <a:p>
            <a:r>
              <a:rPr lang="en-US" dirty="0" smtClean="0"/>
              <a:t>Inert </a:t>
            </a:r>
          </a:p>
          <a:p>
            <a:r>
              <a:rPr lang="en-US" dirty="0" smtClean="0"/>
              <a:t>High plasticity - expands to prevent strangulation, but loosens when edema subsides</a:t>
            </a:r>
          </a:p>
          <a:p>
            <a:r>
              <a:rPr lang="en-US" dirty="0" smtClean="0"/>
              <a:t>Will stretch when pulled </a:t>
            </a:r>
          </a:p>
          <a:p>
            <a:r>
              <a:rPr lang="en-US" dirty="0" smtClean="0"/>
              <a:t>Elastic - requires extra knots</a:t>
            </a:r>
          </a:p>
          <a:p>
            <a:r>
              <a:rPr lang="en-US" dirty="0" smtClean="0"/>
              <a:t>Uses: wound closure</a:t>
            </a:r>
          </a:p>
          <a:p>
            <a:pPr>
              <a:buNone/>
            </a:pPr>
            <a:r>
              <a:rPr lang="en-US" dirty="0" smtClean="0">
                <a:hlinkClick r:id="rId2" tooltip="Surface: DERMABOND®&#10;Topical Skin Adhesive&#10;Dermis: MONOCRYL*..."/>
              </a:rPr>
              <a:t> </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NEEDLE</a:t>
            </a:r>
          </a:p>
          <a:p>
            <a:pPr>
              <a:buNone/>
            </a:pPr>
            <a:r>
              <a:rPr lang="en-US" dirty="0" smtClean="0">
                <a:hlinkClick r:id="rId2" tooltip="Shape of needle :&#10;Curved&#10;Designed to be held with a needle ..."/>
              </a:rPr>
              <a:t> </a:t>
            </a:r>
            <a:r>
              <a:rPr lang="en-US" b="1" dirty="0" smtClean="0"/>
              <a:t>Shape of needle </a:t>
            </a:r>
            <a:r>
              <a:rPr lang="en-US" dirty="0" smtClean="0"/>
              <a:t>: </a:t>
            </a:r>
          </a:p>
          <a:p>
            <a:r>
              <a:rPr lang="en-US" b="1" dirty="0" smtClean="0"/>
              <a:t>Curved</a:t>
            </a:r>
            <a:r>
              <a:rPr lang="en-US" dirty="0" smtClean="0"/>
              <a:t> -Designed to be held with a needle holder , </a:t>
            </a:r>
            <a:r>
              <a:rPr lang="en-US" b="1" dirty="0" smtClean="0"/>
              <a:t>Used for most </a:t>
            </a:r>
            <a:r>
              <a:rPr lang="en-US" dirty="0" smtClean="0"/>
              <a:t>suturing.</a:t>
            </a:r>
          </a:p>
          <a:p>
            <a:r>
              <a:rPr lang="en-US" dirty="0" smtClean="0"/>
              <a:t> </a:t>
            </a:r>
            <a:r>
              <a:rPr lang="en-US" b="1" dirty="0" smtClean="0"/>
              <a:t>Straight</a:t>
            </a:r>
            <a:r>
              <a:rPr lang="en-US" dirty="0" smtClean="0"/>
              <a:t>- Often hand held, Used to secure </a:t>
            </a:r>
            <a:r>
              <a:rPr lang="en-US" dirty="0" err="1" smtClean="0"/>
              <a:t>percutaneously</a:t>
            </a:r>
            <a:r>
              <a:rPr lang="en-US" dirty="0" smtClean="0"/>
              <a:t> placed devices (e.g. central and arterial lines)</a:t>
            </a:r>
          </a:p>
          <a:p>
            <a:pPr>
              <a:buNone/>
            </a:pPr>
            <a:r>
              <a:rPr lang="en-US" b="1" dirty="0" smtClean="0"/>
              <a:t>Parts of needle </a:t>
            </a:r>
            <a:r>
              <a:rPr lang="en-US" dirty="0" smtClean="0"/>
              <a:t>:</a:t>
            </a:r>
          </a:p>
          <a:p>
            <a:r>
              <a:rPr lang="en-US" dirty="0" smtClean="0"/>
              <a:t> </a:t>
            </a:r>
            <a:r>
              <a:rPr lang="en-US" b="1" dirty="0" smtClean="0"/>
              <a:t>The eye </a:t>
            </a:r>
            <a:r>
              <a:rPr lang="en-US" dirty="0" smtClean="0"/>
              <a:t>which is swaged and permits the suture and needle to act as a single unit to decrease trauma</a:t>
            </a:r>
          </a:p>
          <a:p>
            <a:r>
              <a:rPr lang="en-US" dirty="0" smtClean="0"/>
              <a:t> </a:t>
            </a:r>
            <a:r>
              <a:rPr lang="en-US" b="1" dirty="0" smtClean="0"/>
              <a:t>The body </a:t>
            </a:r>
            <a:r>
              <a:rPr lang="en-US" dirty="0" smtClean="0"/>
              <a:t>which is the widest point of the needle and is also referred to as the grasping area. The body comes in number </a:t>
            </a:r>
            <a:r>
              <a:rPr lang="en-US" b="1" dirty="0" smtClean="0"/>
              <a:t>of shapes </a:t>
            </a:r>
            <a:r>
              <a:rPr lang="en-US" dirty="0" smtClean="0"/>
              <a:t>(round, oval, rectangular, trapezoid, or side flattened)</a:t>
            </a:r>
          </a:p>
          <a:p>
            <a:r>
              <a:rPr lang="en-US" b="1" dirty="0" smtClean="0"/>
              <a:t> The point </a:t>
            </a:r>
            <a:r>
              <a:rPr lang="en-US" dirty="0" smtClean="0"/>
              <a:t>which runs from </a:t>
            </a:r>
            <a:r>
              <a:rPr lang="en-US" b="1" dirty="0" smtClean="0"/>
              <a:t>the tip </a:t>
            </a:r>
            <a:r>
              <a:rPr lang="en-US" dirty="0" smtClean="0"/>
              <a:t>to the maximum cross-sectional area of the body. The point also comes in a number of different shapes (conventional cutting, reverse cutting, side cutting, taper cut, taper, blunt)</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NEEDLE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
            </a:r>
            <a:br>
              <a:rPr lang="en-US" dirty="0" smtClean="0"/>
            </a:br>
            <a:r>
              <a:rPr lang="en-US" dirty="0" smtClean="0"/>
              <a:t/>
            </a:r>
            <a:br>
              <a:rPr lang="en-US" dirty="0" smtClean="0"/>
            </a:br>
            <a:endParaRPr lang="en-US" dirty="0"/>
          </a:p>
        </p:txBody>
      </p:sp>
      <p:pic>
        <p:nvPicPr>
          <p:cNvPr id="3074" name="Picture 2" descr="http://s3.amazonaws.com/teachmeseries/tmsurgery/wp-content/uploads/2015/09/22090911/The-Components-of-the-Surgical-Needle.png"/>
          <p:cNvPicPr>
            <a:picLocks noChangeAspect="1" noChangeArrowheads="1"/>
          </p:cNvPicPr>
          <p:nvPr/>
        </p:nvPicPr>
        <p:blipFill>
          <a:blip r:embed="rId2"/>
          <a:srcRect/>
          <a:stretch>
            <a:fillRect/>
          </a:stretch>
        </p:blipFill>
        <p:spPr bwMode="auto">
          <a:xfrm>
            <a:off x="1219200" y="1905000"/>
            <a:ext cx="6172200" cy="43053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Conventional Cutting Needle</a:t>
            </a:r>
            <a:r>
              <a:rPr lang="en-US" dirty="0" smtClean="0"/>
              <a:t>: </a:t>
            </a:r>
          </a:p>
          <a:p>
            <a:r>
              <a:rPr lang="en-US" dirty="0" smtClean="0"/>
              <a:t>needle body is triangular and has a sharpened cutting edge on the inside</a:t>
            </a:r>
          </a:p>
          <a:p>
            <a:r>
              <a:rPr lang="en-US" dirty="0" smtClean="0"/>
              <a:t> Triangular tip with the apex forming a cutting surface </a:t>
            </a:r>
          </a:p>
          <a:p>
            <a:r>
              <a:rPr lang="en-US" dirty="0" smtClean="0"/>
              <a:t> Used for tough tissue, such as skin </a:t>
            </a:r>
          </a:p>
          <a:p>
            <a:r>
              <a:rPr lang="en-US" dirty="0" smtClean="0"/>
              <a:t> (use of a tapered needle with skin causes excess trauma because of difficulty in penetration)</a:t>
            </a:r>
          </a:p>
          <a:p>
            <a:pPr>
              <a:buNone/>
            </a:pPr>
            <a:r>
              <a:rPr lang="en-US" b="1" dirty="0" smtClean="0"/>
              <a:t>Reverse Cutting Needle</a:t>
            </a:r>
            <a:r>
              <a:rPr lang="en-US" dirty="0" smtClean="0"/>
              <a:t>: </a:t>
            </a:r>
          </a:p>
          <a:p>
            <a:pPr>
              <a:buNone/>
            </a:pPr>
            <a:r>
              <a:rPr lang="en-US" dirty="0" smtClean="0"/>
              <a:t>  • Similar to a conventional cutting needle except the cutting edge faces down instead of up </a:t>
            </a:r>
          </a:p>
          <a:p>
            <a:pPr>
              <a:buNone/>
            </a:pPr>
            <a:r>
              <a:rPr lang="en-US" dirty="0" smtClean="0"/>
              <a:t>  •  cutting edge is on outer curve</a:t>
            </a:r>
          </a:p>
          <a:p>
            <a:pPr>
              <a:buNone/>
            </a:pPr>
            <a:r>
              <a:rPr lang="en-US" dirty="0" smtClean="0"/>
              <a:t>  •  For tough, difficult-to-penetrate tissues </a:t>
            </a:r>
          </a:p>
          <a:p>
            <a:pPr>
              <a:buNone/>
            </a:pPr>
            <a:r>
              <a:rPr lang="en-US" dirty="0" smtClean="0"/>
              <a:t>  •  This may decrease the likelihood of sutures pulling through soft tissue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OPERATION THEATRE DISCIPLINES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ENTRY-  Remove shoes</a:t>
            </a:r>
          </a:p>
          <a:p>
            <a:r>
              <a:rPr lang="en-US" dirty="0" smtClean="0"/>
              <a:t>GOWNS-  Sterile </a:t>
            </a:r>
          </a:p>
          <a:p>
            <a:r>
              <a:rPr lang="en-US" dirty="0" smtClean="0"/>
              <a:t>MASKS- Face masks( disposable)</a:t>
            </a:r>
          </a:p>
          <a:p>
            <a:r>
              <a:rPr lang="en-US" dirty="0" smtClean="0"/>
              <a:t>PROTECTIVE EYE WEAR</a:t>
            </a:r>
          </a:p>
          <a:p>
            <a:r>
              <a:rPr lang="en-US" dirty="0" smtClean="0"/>
              <a:t>HAIR &amp; BEARD COVER- Hair cap</a:t>
            </a:r>
          </a:p>
          <a:p>
            <a:r>
              <a:rPr lang="en-US" dirty="0" smtClean="0"/>
              <a:t>FOOT WEAR</a:t>
            </a:r>
          </a:p>
          <a:p>
            <a:r>
              <a:rPr lang="en-US" dirty="0" smtClean="0"/>
              <a:t>GLOVES</a:t>
            </a:r>
          </a:p>
          <a:p>
            <a:r>
              <a:rPr lang="en-US" dirty="0" smtClean="0"/>
              <a:t>PROTECTIVE CLOTHINGS</a:t>
            </a:r>
          </a:p>
          <a:p>
            <a:r>
              <a:rPr lang="en-US" dirty="0" smtClean="0"/>
              <a:t>VISITORS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Taper Point Needle </a:t>
            </a:r>
            <a:r>
              <a:rPr lang="en-US" dirty="0" smtClean="0"/>
              <a:t>:</a:t>
            </a:r>
          </a:p>
          <a:p>
            <a:pPr>
              <a:buNone/>
            </a:pPr>
            <a:r>
              <a:rPr lang="en-US" dirty="0" smtClean="0"/>
              <a:t> • needle body is round and tapers smoothly to a point</a:t>
            </a:r>
          </a:p>
          <a:p>
            <a:pPr>
              <a:buNone/>
            </a:pPr>
            <a:r>
              <a:rPr lang="en-US" dirty="0" smtClean="0"/>
              <a:t> • cross-section reveals a round, smooth shaft </a:t>
            </a:r>
          </a:p>
          <a:p>
            <a:pPr>
              <a:buNone/>
            </a:pPr>
            <a:r>
              <a:rPr lang="en-US" dirty="0" smtClean="0"/>
              <a:t> • no cutting edge </a:t>
            </a:r>
          </a:p>
          <a:p>
            <a:pPr>
              <a:buNone/>
            </a:pPr>
            <a:r>
              <a:rPr lang="en-US" dirty="0" smtClean="0"/>
              <a:t> • Used for soft, easily penetrated tissues such as intestine, peritoneum or blood vessels</a:t>
            </a:r>
          </a:p>
          <a:p>
            <a:pPr>
              <a:buNone/>
            </a:pPr>
            <a:r>
              <a:rPr lang="en-US" b="1" dirty="0" smtClean="0"/>
              <a:t>Blunt Point Needle</a:t>
            </a:r>
            <a:r>
              <a:rPr lang="en-US" dirty="0" smtClean="0"/>
              <a:t>: </a:t>
            </a:r>
          </a:p>
          <a:p>
            <a:pPr>
              <a:buNone/>
            </a:pPr>
            <a:r>
              <a:rPr lang="en-US" dirty="0" smtClean="0"/>
              <a:t>• Taper body </a:t>
            </a:r>
          </a:p>
          <a:p>
            <a:pPr>
              <a:buNone/>
            </a:pPr>
            <a:r>
              <a:rPr lang="en-US" dirty="0" smtClean="0"/>
              <a:t>• For blunt dissection and suturing friable tissue such as liver and kidney</a:t>
            </a:r>
          </a:p>
          <a:p>
            <a:pPr>
              <a:buNone/>
            </a:pPr>
            <a:r>
              <a:rPr lang="en-US" b="1" dirty="0" smtClean="0"/>
              <a:t>Spatula Needle</a:t>
            </a:r>
            <a:r>
              <a:rPr lang="en-US" dirty="0" smtClean="0"/>
              <a:t>:</a:t>
            </a:r>
          </a:p>
          <a:p>
            <a:pPr>
              <a:buNone/>
            </a:pPr>
            <a:r>
              <a:rPr lang="en-US" dirty="0" smtClean="0"/>
              <a:t> • flat on top and bottom</a:t>
            </a:r>
          </a:p>
          <a:p>
            <a:pPr>
              <a:buNone/>
            </a:pPr>
            <a:r>
              <a:rPr lang="en-US" dirty="0" smtClean="0"/>
              <a:t> • cutting edge along the front to one side </a:t>
            </a:r>
          </a:p>
          <a:p>
            <a:pPr>
              <a:buNone/>
            </a:pPr>
            <a:r>
              <a:rPr lang="en-US" dirty="0" smtClean="0"/>
              <a:t> • Primarily used for eye surgery</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Operative Complications </a:t>
            </a:r>
            <a:endParaRPr lang="en-US" dirty="0"/>
          </a:p>
        </p:txBody>
      </p:sp>
      <p:sp>
        <p:nvSpPr>
          <p:cNvPr id="3" name="Content Placeholder 2"/>
          <p:cNvSpPr>
            <a:spLocks noGrp="1"/>
          </p:cNvSpPr>
          <p:nvPr>
            <p:ph idx="1"/>
          </p:nvPr>
        </p:nvSpPr>
        <p:spPr/>
        <p:txBody>
          <a:bodyPr>
            <a:normAutofit fontScale="25000" lnSpcReduction="20000"/>
          </a:bodyPr>
          <a:lstStyle/>
          <a:p>
            <a:r>
              <a:rPr lang="en-US" sz="9600" dirty="0" smtClean="0"/>
              <a:t>Shock</a:t>
            </a:r>
          </a:p>
          <a:p>
            <a:r>
              <a:rPr lang="en-US" sz="9600" dirty="0" err="1" smtClean="0"/>
              <a:t>Haemorrhage</a:t>
            </a:r>
            <a:endParaRPr lang="en-US" sz="9600" dirty="0" smtClean="0"/>
          </a:p>
          <a:p>
            <a:r>
              <a:rPr lang="en-US" sz="9600" dirty="0" smtClean="0"/>
              <a:t>Fever</a:t>
            </a:r>
          </a:p>
          <a:p>
            <a:r>
              <a:rPr lang="en-US" sz="9600" dirty="0" smtClean="0"/>
              <a:t>Pulmonary complications</a:t>
            </a:r>
          </a:p>
          <a:p>
            <a:r>
              <a:rPr lang="en-US" sz="9600" dirty="0" smtClean="0"/>
              <a:t>Vomiting</a:t>
            </a:r>
          </a:p>
          <a:p>
            <a:r>
              <a:rPr lang="en-US" sz="9600" dirty="0" smtClean="0"/>
              <a:t>Retention of urine</a:t>
            </a:r>
          </a:p>
          <a:p>
            <a:r>
              <a:rPr lang="en-US" sz="9600" dirty="0" smtClean="0"/>
              <a:t>Abdominal distension</a:t>
            </a:r>
          </a:p>
          <a:p>
            <a:r>
              <a:rPr lang="en-US" sz="9600" dirty="0" smtClean="0"/>
              <a:t>Peritonitis</a:t>
            </a:r>
          </a:p>
          <a:p>
            <a:r>
              <a:rPr lang="en-US" sz="9600" dirty="0" smtClean="0"/>
              <a:t>Paralytic </a:t>
            </a:r>
            <a:r>
              <a:rPr lang="en-US" sz="9600" dirty="0" err="1" smtClean="0"/>
              <a:t>illeus</a:t>
            </a:r>
            <a:endParaRPr lang="en-US" sz="9600" dirty="0" smtClean="0"/>
          </a:p>
          <a:p>
            <a:r>
              <a:rPr lang="en-US" sz="9600" dirty="0" smtClean="0"/>
              <a:t>Intestinal obstruction</a:t>
            </a:r>
          </a:p>
          <a:p>
            <a:r>
              <a:rPr lang="en-US" sz="9600" dirty="0" smtClean="0"/>
              <a:t>Thrombosis</a:t>
            </a:r>
          </a:p>
          <a:p>
            <a:r>
              <a:rPr lang="en-US" sz="9600" dirty="0" smtClean="0"/>
              <a:t>Pulmonary embolism</a:t>
            </a:r>
          </a:p>
          <a:p>
            <a:r>
              <a:rPr lang="en-US" sz="9600" dirty="0" smtClean="0"/>
              <a:t>Wound complications</a:t>
            </a:r>
          </a:p>
          <a:p>
            <a:endParaRPr lang="en-US" dirty="0" smtClean="0"/>
          </a:p>
          <a:p>
            <a:endParaRPr lang="en-US" dirty="0" smtClean="0"/>
          </a:p>
          <a:p>
            <a:r>
              <a:rPr lang="en-US" dirty="0" smtClean="0"/>
              <a:t/>
            </a:r>
            <a:br>
              <a:rPr lang="en-US" dirty="0" smtClean="0"/>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pPr lvl="0"/>
            <a:r>
              <a:rPr lang="en-US" dirty="0">
                <a:solidFill>
                  <a:prstClr val="black"/>
                </a:solidFill>
              </a:rPr>
              <a:t>Bailey and Love’s short practice of Surgery</a:t>
            </a:r>
          </a:p>
          <a:p>
            <a:pPr lvl="0"/>
            <a:r>
              <a:rPr lang="en-US" dirty="0" err="1">
                <a:solidFill>
                  <a:prstClr val="black"/>
                </a:solidFill>
              </a:rPr>
              <a:t>Manipal</a:t>
            </a:r>
            <a:r>
              <a:rPr lang="en-US" dirty="0">
                <a:solidFill>
                  <a:prstClr val="black"/>
                </a:solidFill>
              </a:rPr>
              <a:t> manual of Surgery</a:t>
            </a:r>
          </a:p>
          <a:p>
            <a:pPr lvl="0"/>
            <a:r>
              <a:rPr lang="en-US" dirty="0">
                <a:solidFill>
                  <a:prstClr val="black"/>
                </a:solidFill>
              </a:rPr>
              <a:t>SRB’s Manual of surgery</a:t>
            </a:r>
          </a:p>
          <a:p>
            <a:pPr lvl="0"/>
            <a:r>
              <a:rPr lang="en-US" dirty="0">
                <a:solidFill>
                  <a:prstClr val="black"/>
                </a:solidFill>
              </a:rPr>
              <a:t> Text book of Surgery- ASI</a:t>
            </a:r>
          </a:p>
          <a:p>
            <a:pPr lvl="0"/>
            <a:r>
              <a:rPr lang="en-US" dirty="0">
                <a:solidFill>
                  <a:prstClr val="black"/>
                </a:solidFill>
              </a:rPr>
              <a:t>Clinical Surgery, Das</a:t>
            </a:r>
          </a:p>
          <a:p>
            <a:endParaRPr lang="en-US" dirty="0"/>
          </a:p>
        </p:txBody>
      </p:sp>
    </p:spTree>
    <p:extLst>
      <p:ext uri="{BB962C8B-B14F-4D97-AF65-F5344CB8AC3E}">
        <p14:creationId xmlns:p14="http://schemas.microsoft.com/office/powerpoint/2010/main" val="27127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THANK </a:t>
            </a:r>
            <a:r>
              <a:rPr lang="en-US" dirty="0"/>
              <a:t>YOU, </a:t>
            </a:r>
            <a:endParaRPr lang="en-US" dirty="0" smtClean="0"/>
          </a:p>
          <a:p>
            <a:pPr marL="0" indent="0">
              <a:buNone/>
            </a:pPr>
            <a:endParaRPr lang="en-US" dirty="0"/>
          </a:p>
          <a:p>
            <a:pPr marL="0" indent="0">
              <a:buNone/>
            </a:pPr>
            <a:r>
              <a:rPr lang="en-US" dirty="0"/>
              <a:t>                                     </a:t>
            </a:r>
            <a:r>
              <a:rPr lang="en-US" b="1" dirty="0"/>
              <a:t>DR. PANCHAJANI.R,</a:t>
            </a:r>
          </a:p>
          <a:p>
            <a:pPr marL="0" indent="0">
              <a:buNone/>
            </a:pPr>
            <a:r>
              <a:rPr lang="en-US" b="1" dirty="0"/>
              <a:t>                                           Associate professor,</a:t>
            </a:r>
          </a:p>
          <a:p>
            <a:pPr marL="0" indent="0">
              <a:buNone/>
            </a:pPr>
            <a:r>
              <a:rPr lang="en-US" b="1" dirty="0"/>
              <a:t>                                              Dept. of Surgery,</a:t>
            </a:r>
          </a:p>
          <a:p>
            <a:pPr marL="0" indent="0">
              <a:buNone/>
            </a:pPr>
            <a:r>
              <a:rPr lang="en-US" b="1" dirty="0"/>
              <a:t>                                                SKHMC</a:t>
            </a:r>
          </a:p>
          <a:p>
            <a:endParaRPr lang="en-US" dirty="0"/>
          </a:p>
        </p:txBody>
      </p:sp>
    </p:spTree>
    <p:extLst>
      <p:ext uri="{BB962C8B-B14F-4D97-AF65-F5344CB8AC3E}">
        <p14:creationId xmlns:p14="http://schemas.microsoft.com/office/powerpoint/2010/main" val="79965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STERILIZATION &amp; Disinfection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pPr>
              <a:buFont typeface="Wingdings" pitchFamily="2" charset="2"/>
              <a:buChar char="§"/>
            </a:pPr>
            <a:r>
              <a:rPr lang="en-US" b="1" dirty="0" smtClean="0"/>
              <a:t>Sterilization </a:t>
            </a:r>
            <a:r>
              <a:rPr lang="en-US" dirty="0" smtClean="0"/>
              <a:t>– is </a:t>
            </a:r>
            <a:r>
              <a:rPr lang="en-US" dirty="0" err="1" smtClean="0"/>
              <a:t>distruction</a:t>
            </a:r>
            <a:r>
              <a:rPr lang="en-US" dirty="0" smtClean="0"/>
              <a:t> of all living organisms .</a:t>
            </a:r>
          </a:p>
          <a:p>
            <a:pPr>
              <a:buFont typeface="Wingdings" pitchFamily="2" charset="2"/>
              <a:buChar char="§"/>
            </a:pPr>
            <a:r>
              <a:rPr lang="en-US" b="1" dirty="0" smtClean="0"/>
              <a:t>Disinfection</a:t>
            </a:r>
            <a:r>
              <a:rPr lang="en-US" dirty="0" smtClean="0"/>
              <a:t> is the reduction of a population of micro organisms with out achieving sterility. </a:t>
            </a:r>
          </a:p>
          <a:p>
            <a:pPr>
              <a:buFont typeface="Wingdings" pitchFamily="2" charset="2"/>
              <a:buChar char="§"/>
            </a:pPr>
            <a:r>
              <a:rPr lang="en-US" b="1" dirty="0" smtClean="0"/>
              <a:t>Aim is sterilization not disinfection </a:t>
            </a:r>
            <a:r>
              <a:rPr lang="en-US" dirty="0" smtClean="0"/>
              <a:t>.</a:t>
            </a:r>
          </a:p>
          <a:p>
            <a:pPr>
              <a:buNone/>
            </a:pPr>
            <a:r>
              <a:rPr lang="en-US" b="1" dirty="0" smtClean="0"/>
              <a:t>Types</a:t>
            </a:r>
            <a:r>
              <a:rPr lang="en-US" dirty="0" smtClean="0"/>
              <a:t> –</a:t>
            </a:r>
          </a:p>
          <a:p>
            <a:r>
              <a:rPr lang="en-US" b="1" dirty="0" smtClean="0"/>
              <a:t>Chemical</a:t>
            </a:r>
            <a:r>
              <a:rPr lang="en-US" dirty="0" smtClean="0"/>
              <a:t> S;  Done by </a:t>
            </a:r>
            <a:r>
              <a:rPr lang="en-US" b="1" dirty="0" smtClean="0"/>
              <a:t>antiseptic solutions </a:t>
            </a:r>
            <a:r>
              <a:rPr lang="en-US" dirty="0" smtClean="0"/>
              <a:t>(iodine)</a:t>
            </a:r>
          </a:p>
          <a:p>
            <a:r>
              <a:rPr lang="en-US" b="1" dirty="0" smtClean="0"/>
              <a:t>Heat</a:t>
            </a:r>
            <a:r>
              <a:rPr lang="en-US" dirty="0" smtClean="0"/>
              <a:t> </a:t>
            </a:r>
            <a:r>
              <a:rPr lang="en-US" dirty="0" err="1" smtClean="0"/>
              <a:t>sterilisation</a:t>
            </a:r>
            <a:r>
              <a:rPr lang="en-US" dirty="0" smtClean="0"/>
              <a:t> ; dry &amp; wet </a:t>
            </a:r>
          </a:p>
          <a:p>
            <a:pPr>
              <a:buNone/>
            </a:pPr>
            <a:r>
              <a:rPr lang="en-US" dirty="0" smtClean="0"/>
              <a:t>                     dry- open flame, </a:t>
            </a:r>
            <a:r>
              <a:rPr lang="en-US" b="1" dirty="0" smtClean="0"/>
              <a:t>hot air ovens( 160degree C )</a:t>
            </a:r>
          </a:p>
          <a:p>
            <a:pPr>
              <a:buNone/>
            </a:pPr>
            <a:r>
              <a:rPr lang="en-US" dirty="0" smtClean="0"/>
              <a:t>                      wet- </a:t>
            </a:r>
            <a:r>
              <a:rPr lang="en-US" b="1" dirty="0" smtClean="0"/>
              <a:t>boiling / </a:t>
            </a:r>
            <a:r>
              <a:rPr lang="en-US" dirty="0" smtClean="0"/>
              <a:t>steaming</a:t>
            </a:r>
          </a:p>
          <a:p>
            <a:r>
              <a:rPr lang="en-US" b="1" dirty="0" smtClean="0"/>
              <a:t>Autoclaving</a:t>
            </a:r>
            <a:r>
              <a:rPr lang="en-US" dirty="0" smtClean="0"/>
              <a:t>  -  by a steam at 120 degree </a:t>
            </a:r>
            <a:r>
              <a:rPr lang="en-US" dirty="0" err="1" smtClean="0"/>
              <a:t>celcius</a:t>
            </a:r>
            <a:r>
              <a:rPr lang="en-US" dirty="0" smtClean="0"/>
              <a:t> of pressure,</a:t>
            </a:r>
          </a:p>
          <a:p>
            <a:pPr>
              <a:buNone/>
            </a:pPr>
            <a:r>
              <a:rPr lang="en-US" dirty="0" smtClean="0"/>
              <a:t>      choice of regulating tempt, pressure , time , Quick cycle(134degree), slow cycle(115 degree)</a:t>
            </a:r>
          </a:p>
          <a:p>
            <a:r>
              <a:rPr lang="en-US" b="1" dirty="0" smtClean="0"/>
              <a:t>Use of centre store supplies facilities (CSS)- cleaned, prepared and packed in sealed envelops</a:t>
            </a:r>
            <a:r>
              <a:rPr lang="en-US" dirty="0" smtClean="0"/>
              <a:t>.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THE SURGEON</a:t>
            </a:r>
            <a:endParaRPr lang="en-US" dirty="0"/>
          </a:p>
        </p:txBody>
      </p:sp>
      <p:sp>
        <p:nvSpPr>
          <p:cNvPr id="3" name="Content Placeholder 2"/>
          <p:cNvSpPr>
            <a:spLocks noGrp="1"/>
          </p:cNvSpPr>
          <p:nvPr>
            <p:ph idx="1"/>
          </p:nvPr>
        </p:nvSpPr>
        <p:spPr/>
        <p:txBody>
          <a:bodyPr/>
          <a:lstStyle/>
          <a:p>
            <a:r>
              <a:rPr lang="en-US" dirty="0" smtClean="0"/>
              <a:t>HAND WASHING- With soap and water then with skin antiseptics. Dry with sterile towels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the patient</a:t>
            </a:r>
            <a:endParaRPr lang="en-US" dirty="0"/>
          </a:p>
        </p:txBody>
      </p:sp>
      <p:sp>
        <p:nvSpPr>
          <p:cNvPr id="3" name="Content Placeholder 2"/>
          <p:cNvSpPr>
            <a:spLocks noGrp="1"/>
          </p:cNvSpPr>
          <p:nvPr>
            <p:ph idx="1"/>
          </p:nvPr>
        </p:nvSpPr>
        <p:spPr/>
        <p:txBody>
          <a:bodyPr/>
          <a:lstStyle/>
          <a:p>
            <a:r>
              <a:rPr lang="en-US" dirty="0" smtClean="0"/>
              <a:t>CASE TAKING &amp; PHYSICAL EXAM.</a:t>
            </a:r>
          </a:p>
          <a:p>
            <a:r>
              <a:rPr lang="en-US" dirty="0" smtClean="0"/>
              <a:t>VITAL SIGNS</a:t>
            </a:r>
          </a:p>
          <a:p>
            <a:r>
              <a:rPr lang="en-US" dirty="0" smtClean="0"/>
              <a:t>LAB INVESTIGATIONS- Blood , Urine etc..</a:t>
            </a:r>
          </a:p>
          <a:p>
            <a:r>
              <a:rPr lang="en-US" dirty="0" smtClean="0"/>
              <a:t>ORAL HYGIENE.</a:t>
            </a:r>
          </a:p>
          <a:p>
            <a:r>
              <a:rPr lang="en-US" dirty="0" smtClean="0"/>
              <a:t>BOWEL</a:t>
            </a:r>
          </a:p>
          <a:p>
            <a:r>
              <a:rPr lang="en-US" dirty="0" smtClean="0"/>
              <a:t>SEDATION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AREA</a:t>
            </a:r>
            <a:endParaRPr lang="en-US" dirty="0"/>
          </a:p>
        </p:txBody>
      </p:sp>
      <p:sp>
        <p:nvSpPr>
          <p:cNvPr id="3" name="Content Placeholder 2"/>
          <p:cNvSpPr>
            <a:spLocks noGrp="1"/>
          </p:cNvSpPr>
          <p:nvPr>
            <p:ph idx="1"/>
          </p:nvPr>
        </p:nvSpPr>
        <p:spPr/>
        <p:txBody>
          <a:bodyPr/>
          <a:lstStyle/>
          <a:p>
            <a:r>
              <a:rPr lang="en-US" dirty="0" smtClean="0"/>
              <a:t>EXAMINATION </a:t>
            </a:r>
          </a:p>
          <a:p>
            <a:r>
              <a:rPr lang="en-US" dirty="0" smtClean="0"/>
              <a:t>SKIN PREPARATION- beyond the field of operation,  Shaving &amp; Washing with soap and water then with antiseptic solution </a:t>
            </a:r>
          </a:p>
          <a:p>
            <a:r>
              <a:rPr lang="en-US" dirty="0" smtClean="0"/>
              <a:t>ANAESTHESIA</a:t>
            </a:r>
          </a:p>
          <a:p>
            <a:r>
              <a:rPr lang="en-US" dirty="0"/>
              <a:t> </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ANAESTHESIA</a:t>
            </a:r>
            <a:r>
              <a:rPr lang="en-US" dirty="0" smtClean="0"/>
              <a:t/>
            </a:r>
            <a:br>
              <a:rPr lang="en-US" dirty="0" smtClean="0"/>
            </a:br>
            <a:r>
              <a:rPr lang="en-US" dirty="0" smtClean="0"/>
              <a:t/>
            </a:r>
            <a:br>
              <a:rPr lang="en-US" dirty="0" smtClean="0"/>
            </a:br>
            <a:r>
              <a:rPr lang="en-US" dirty="0" smtClean="0"/>
              <a:t>A temporary state that causes </a:t>
            </a:r>
            <a:r>
              <a:rPr lang="en-US" dirty="0" err="1" smtClean="0"/>
              <a:t>unconsciousnes</a:t>
            </a:r>
            <a:r>
              <a:rPr lang="en-US" dirty="0" smtClean="0"/>
              <a:t>, loss of </a:t>
            </a:r>
            <a:r>
              <a:rPr lang="en-US" dirty="0" err="1" smtClean="0"/>
              <a:t>memmory</a:t>
            </a:r>
            <a:r>
              <a:rPr lang="en-US" dirty="0" smtClean="0"/>
              <a:t>, lack of pain &amp;muscle relaxation.</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2210</Words>
  <Application>Microsoft Office PowerPoint</Application>
  <PresentationFormat>On-screen Show (4:3)</PresentationFormat>
  <Paragraphs>339</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INTRODUCTION </vt:lpstr>
      <vt:lpstr>TECHNICAL TERMS USED IN SURGERY</vt:lpstr>
      <vt:lpstr>OPERATION THEATRE DISCIPLINE</vt:lpstr>
      <vt:lpstr> OPERATION THEATRE DISCIPLINES </vt:lpstr>
      <vt:lpstr>STERILIZATION &amp; Disinfection </vt:lpstr>
      <vt:lpstr>PREPARATION OF THE SURGEON</vt:lpstr>
      <vt:lpstr>Preparation of the patient</vt:lpstr>
      <vt:lpstr>OPERATING AREA</vt:lpstr>
      <vt:lpstr>    ANAESTHESIA  A temporary state that causes unconsciousnes, loss of memmory, lack of pain &amp;muscle relaxation. </vt:lpstr>
      <vt:lpstr>Anaesthesia </vt:lpstr>
      <vt:lpstr>Local anaesthesia </vt:lpstr>
      <vt:lpstr>Spinal anaesthesia </vt:lpstr>
      <vt:lpstr>GENERAL ANAESTHESIA</vt:lpstr>
      <vt:lpstr>G.A</vt:lpstr>
      <vt:lpstr>G.A. APPARATUS/BOYLE’S MACHINE </vt:lpstr>
      <vt:lpstr>Apparatus </vt:lpstr>
      <vt:lpstr>Ambu bag Provide positive pressure ventilation for pts. who are not breathing or not breathing adequately</vt:lpstr>
      <vt:lpstr>Monitoring during anesthesia </vt:lpstr>
      <vt:lpstr>Side effects of G.A </vt:lpstr>
      <vt:lpstr>Skin closure </vt:lpstr>
      <vt:lpstr>SUTURES</vt:lpstr>
      <vt:lpstr>Suturing materials </vt:lpstr>
      <vt:lpstr>Suturing materials- Classification  </vt:lpstr>
      <vt:lpstr>Absorbable sutures </vt:lpstr>
      <vt:lpstr>Non absorbable sutures </vt:lpstr>
      <vt:lpstr>Suturing materials- classification </vt:lpstr>
      <vt:lpstr>THREADS </vt:lpstr>
      <vt:lpstr>Threads </vt:lpstr>
      <vt:lpstr>THREADS </vt:lpstr>
      <vt:lpstr>Threads </vt:lpstr>
      <vt:lpstr>Threads </vt:lpstr>
      <vt:lpstr>SUTURES </vt:lpstr>
      <vt:lpstr>Sutures- threads </vt:lpstr>
      <vt:lpstr>Sutures- thread</vt:lpstr>
      <vt:lpstr>Sutures - thread</vt:lpstr>
      <vt:lpstr>Sutures-thread</vt:lpstr>
      <vt:lpstr>Needle </vt:lpstr>
      <vt:lpstr>PARTS OF A NEEDLE </vt:lpstr>
      <vt:lpstr>Needle</vt:lpstr>
      <vt:lpstr>Needle </vt:lpstr>
      <vt:lpstr>Post Operative Complications </vt:lpstr>
      <vt:lpstr>Reference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WINDOWS</dc:creator>
  <cp:lastModifiedBy>SUJRGERY</cp:lastModifiedBy>
  <cp:revision>100</cp:revision>
  <dcterms:created xsi:type="dcterms:W3CDTF">2018-10-13T12:41:51Z</dcterms:created>
  <dcterms:modified xsi:type="dcterms:W3CDTF">2019-04-27T04:58:05Z</dcterms:modified>
</cp:coreProperties>
</file>